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9" r:id="rId4"/>
    <p:sldId id="261" r:id="rId5"/>
    <p:sldId id="263" r:id="rId6"/>
    <p:sldId id="264" r:id="rId7"/>
    <p:sldId id="287" r:id="rId8"/>
    <p:sldId id="289" r:id="rId9"/>
    <p:sldId id="267" r:id="rId10"/>
    <p:sldId id="268" r:id="rId11"/>
    <p:sldId id="285" r:id="rId12"/>
    <p:sldId id="271" r:id="rId13"/>
    <p:sldId id="286" r:id="rId14"/>
    <p:sldId id="273" r:id="rId15"/>
    <p:sldId id="269" r:id="rId16"/>
    <p:sldId id="279" r:id="rId17"/>
  </p:sldIdLst>
  <p:sldSz cx="9144000" cy="5143500" type="screen16x9"/>
  <p:notesSz cx="6858000" cy="9144000"/>
  <p:embeddedFontLst>
    <p:embeddedFont>
      <p:font typeface="Lato Light" panose="020B0604020202020204" charset="0"/>
      <p:regular r:id="rId19"/>
      <p:bold r:id="rId20"/>
      <p:italic r:id="rId21"/>
      <p:boldItalic r:id="rId22"/>
    </p:embeddedFont>
    <p:embeddedFont>
      <p:font typeface="Cordia New" panose="020B0304020202020204" pitchFamily="34" charset="-34"/>
      <p:regular r:id="rId23"/>
      <p:bold r:id="rId24"/>
      <p:italic r:id="rId25"/>
      <p:boldItalic r:id="rId26"/>
    </p:embeddedFont>
    <p:embeddedFont>
      <p:font typeface="Lato Hairline" panose="020B0604020202020204" charset="0"/>
      <p:regular r:id="rId27"/>
      <p:bold r:id="rId28"/>
      <p:italic r:id="rId29"/>
      <p:boldItalic r:id="rId30"/>
    </p:embeddedFont>
    <p:embeddedFont>
      <p:font typeface="PMingLiU" panose="02020500000000000000" pitchFamily="18" charset="-120"/>
      <p:regular r:id="rId31"/>
    </p:embeddedFont>
    <p:embeddedFont>
      <p:font typeface="Angsana New" panose="02020603050405020304" pitchFamily="18" charset="-34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6600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B99E622-E451-44E9-A0E7-04BE4F8B91E0}">
  <a:tblStyle styleId="{1B99E622-E451-44E9-A0E7-04BE4F8B91E0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ob13\Desktop\Internship\Documentation\Compar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ob13\Desktop\Internship\Documentation\Compar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b="0" i="0" u="none" strike="noStrike" baseline="0" dirty="0">
                <a:solidFill>
                  <a:schemeClr val="tx1"/>
                </a:solidFill>
                <a:effectLst/>
              </a:rPr>
              <a:t>Speed in </a:t>
            </a:r>
            <a:r>
              <a:rPr lang="en-GB" dirty="0">
                <a:solidFill>
                  <a:schemeClr val="tx1"/>
                </a:solidFill>
              </a:rPr>
              <a:t>Time Series</a:t>
            </a:r>
            <a:r>
              <a:rPr lang="th-TH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on</a:t>
            </a:r>
            <a:r>
              <a:rPr lang="en-US" baseline="0" dirty="0">
                <a:solidFill>
                  <a:schemeClr val="tx1"/>
                </a:solidFill>
              </a:rPr>
              <a:t> 28 March 2016 (Weekday)</a:t>
            </a:r>
            <a:r>
              <a:rPr lang="en-GB" dirty="0">
                <a:solidFill>
                  <a:schemeClr val="tx1"/>
                </a:solidFill>
              </a:rPr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title>
    <c:autoTitleDeleted val="0"/>
    <c:plotArea>
      <c:layout>
        <c:manualLayout>
          <c:layoutTarget val="inner"/>
          <c:xMode val="edge"/>
          <c:yMode val="edge"/>
          <c:x val="9.2267510678812212E-2"/>
          <c:y val="0.19478680586847111"/>
          <c:w val="0.88526516905974983"/>
          <c:h val="0.63657407760984286"/>
        </c:manualLayout>
      </c:layout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Real Speed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Sheet1!$A$3:$A$39</c:f>
              <c:numCache>
                <c:formatCode>h:mm</c:formatCode>
                <c:ptCount val="37"/>
                <c:pt idx="0">
                  <c:v>0.25</c:v>
                </c:pt>
                <c:pt idx="1">
                  <c:v>0.25347222222222221</c:v>
                </c:pt>
                <c:pt idx="2">
                  <c:v>0.25694444444444448</c:v>
                </c:pt>
                <c:pt idx="3">
                  <c:v>0.26041666666666669</c:v>
                </c:pt>
                <c:pt idx="4">
                  <c:v>0.2638888888888889</c:v>
                </c:pt>
                <c:pt idx="5">
                  <c:v>0.2673611111111111</c:v>
                </c:pt>
                <c:pt idx="6">
                  <c:v>0.27083333333333331</c:v>
                </c:pt>
                <c:pt idx="7">
                  <c:v>0.27430555555555552</c:v>
                </c:pt>
                <c:pt idx="8">
                  <c:v>0.27777777777777779</c:v>
                </c:pt>
                <c:pt idx="9">
                  <c:v>0.28125</c:v>
                </c:pt>
                <c:pt idx="10">
                  <c:v>0.28472222222222221</c:v>
                </c:pt>
                <c:pt idx="11">
                  <c:v>0.28819444444444448</c:v>
                </c:pt>
                <c:pt idx="12">
                  <c:v>0.29166666666666669</c:v>
                </c:pt>
                <c:pt idx="13">
                  <c:v>0.2951388888888889</c:v>
                </c:pt>
                <c:pt idx="14">
                  <c:v>0.2986111111111111</c:v>
                </c:pt>
                <c:pt idx="15">
                  <c:v>0.30208333333333331</c:v>
                </c:pt>
                <c:pt idx="16">
                  <c:v>0.30555555555555552</c:v>
                </c:pt>
                <c:pt idx="17">
                  <c:v>0.30902777777777779</c:v>
                </c:pt>
                <c:pt idx="18">
                  <c:v>0.3125</c:v>
                </c:pt>
                <c:pt idx="19">
                  <c:v>0.31597222222222221</c:v>
                </c:pt>
                <c:pt idx="20">
                  <c:v>0.31944444444444448</c:v>
                </c:pt>
                <c:pt idx="21">
                  <c:v>0.32291666666666669</c:v>
                </c:pt>
                <c:pt idx="22">
                  <c:v>0.3263888888888889</c:v>
                </c:pt>
                <c:pt idx="23">
                  <c:v>0.3298611111111111</c:v>
                </c:pt>
                <c:pt idx="24">
                  <c:v>0.33333333333333331</c:v>
                </c:pt>
                <c:pt idx="25">
                  <c:v>0.33680555555555558</c:v>
                </c:pt>
                <c:pt idx="26">
                  <c:v>0.34027777777777773</c:v>
                </c:pt>
                <c:pt idx="27">
                  <c:v>0.34375</c:v>
                </c:pt>
                <c:pt idx="28">
                  <c:v>0.34722222222222227</c:v>
                </c:pt>
                <c:pt idx="29">
                  <c:v>0.35069444444444442</c:v>
                </c:pt>
                <c:pt idx="30">
                  <c:v>0.35416666666666669</c:v>
                </c:pt>
                <c:pt idx="31">
                  <c:v>0.3576388888888889</c:v>
                </c:pt>
                <c:pt idx="32">
                  <c:v>0.3611111111111111</c:v>
                </c:pt>
                <c:pt idx="33">
                  <c:v>0.36458333333333331</c:v>
                </c:pt>
                <c:pt idx="34">
                  <c:v>0.36805555555555558</c:v>
                </c:pt>
                <c:pt idx="35">
                  <c:v>0.37152777777777773</c:v>
                </c:pt>
                <c:pt idx="36">
                  <c:v>0.375</c:v>
                </c:pt>
              </c:numCache>
            </c:numRef>
          </c:cat>
          <c:val>
            <c:numRef>
              <c:f>Sheet1!$B$3:$B$39</c:f>
              <c:numCache>
                <c:formatCode>General</c:formatCode>
                <c:ptCount val="37"/>
                <c:pt idx="0">
                  <c:v>28</c:v>
                </c:pt>
                <c:pt idx="1">
                  <c:v>28</c:v>
                </c:pt>
                <c:pt idx="2">
                  <c:v>27</c:v>
                </c:pt>
                <c:pt idx="3">
                  <c:v>26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23</c:v>
                </c:pt>
                <c:pt idx="8">
                  <c:v>21</c:v>
                </c:pt>
                <c:pt idx="9">
                  <c:v>22</c:v>
                </c:pt>
                <c:pt idx="10">
                  <c:v>23</c:v>
                </c:pt>
                <c:pt idx="11">
                  <c:v>22</c:v>
                </c:pt>
                <c:pt idx="12">
                  <c:v>22</c:v>
                </c:pt>
                <c:pt idx="13">
                  <c:v>23</c:v>
                </c:pt>
                <c:pt idx="14">
                  <c:v>23</c:v>
                </c:pt>
                <c:pt idx="15">
                  <c:v>25</c:v>
                </c:pt>
                <c:pt idx="16">
                  <c:v>26</c:v>
                </c:pt>
                <c:pt idx="17">
                  <c:v>25</c:v>
                </c:pt>
                <c:pt idx="18">
                  <c:v>23</c:v>
                </c:pt>
                <c:pt idx="19">
                  <c:v>21</c:v>
                </c:pt>
                <c:pt idx="20">
                  <c:v>19</c:v>
                </c:pt>
                <c:pt idx="21">
                  <c:v>21</c:v>
                </c:pt>
                <c:pt idx="22">
                  <c:v>22</c:v>
                </c:pt>
                <c:pt idx="23">
                  <c:v>22</c:v>
                </c:pt>
                <c:pt idx="24">
                  <c:v>22</c:v>
                </c:pt>
                <c:pt idx="25">
                  <c:v>23</c:v>
                </c:pt>
                <c:pt idx="26">
                  <c:v>24</c:v>
                </c:pt>
                <c:pt idx="27">
                  <c:v>25</c:v>
                </c:pt>
                <c:pt idx="28">
                  <c:v>25</c:v>
                </c:pt>
                <c:pt idx="29">
                  <c:v>24</c:v>
                </c:pt>
                <c:pt idx="30">
                  <c:v>23</c:v>
                </c:pt>
                <c:pt idx="31">
                  <c:v>20</c:v>
                </c:pt>
                <c:pt idx="32">
                  <c:v>16</c:v>
                </c:pt>
                <c:pt idx="33">
                  <c:v>16</c:v>
                </c:pt>
                <c:pt idx="34">
                  <c:v>16</c:v>
                </c:pt>
                <c:pt idx="35">
                  <c:v>16</c:v>
                </c:pt>
                <c:pt idx="36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35-4D7E-A780-F2CD0B2B6BC2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Predicted Speed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Sheet1!$A$3:$A$39</c:f>
              <c:numCache>
                <c:formatCode>h:mm</c:formatCode>
                <c:ptCount val="37"/>
                <c:pt idx="0">
                  <c:v>0.25</c:v>
                </c:pt>
                <c:pt idx="1">
                  <c:v>0.25347222222222221</c:v>
                </c:pt>
                <c:pt idx="2">
                  <c:v>0.25694444444444448</c:v>
                </c:pt>
                <c:pt idx="3">
                  <c:v>0.26041666666666669</c:v>
                </c:pt>
                <c:pt idx="4">
                  <c:v>0.2638888888888889</c:v>
                </c:pt>
                <c:pt idx="5">
                  <c:v>0.2673611111111111</c:v>
                </c:pt>
                <c:pt idx="6">
                  <c:v>0.27083333333333331</c:v>
                </c:pt>
                <c:pt idx="7">
                  <c:v>0.27430555555555552</c:v>
                </c:pt>
                <c:pt idx="8">
                  <c:v>0.27777777777777779</c:v>
                </c:pt>
                <c:pt idx="9">
                  <c:v>0.28125</c:v>
                </c:pt>
                <c:pt idx="10">
                  <c:v>0.28472222222222221</c:v>
                </c:pt>
                <c:pt idx="11">
                  <c:v>0.28819444444444448</c:v>
                </c:pt>
                <c:pt idx="12">
                  <c:v>0.29166666666666669</c:v>
                </c:pt>
                <c:pt idx="13">
                  <c:v>0.2951388888888889</c:v>
                </c:pt>
                <c:pt idx="14">
                  <c:v>0.2986111111111111</c:v>
                </c:pt>
                <c:pt idx="15">
                  <c:v>0.30208333333333331</c:v>
                </c:pt>
                <c:pt idx="16">
                  <c:v>0.30555555555555552</c:v>
                </c:pt>
                <c:pt idx="17">
                  <c:v>0.30902777777777779</c:v>
                </c:pt>
                <c:pt idx="18">
                  <c:v>0.3125</c:v>
                </c:pt>
                <c:pt idx="19">
                  <c:v>0.31597222222222221</c:v>
                </c:pt>
                <c:pt idx="20">
                  <c:v>0.31944444444444448</c:v>
                </c:pt>
                <c:pt idx="21">
                  <c:v>0.32291666666666669</c:v>
                </c:pt>
                <c:pt idx="22">
                  <c:v>0.3263888888888889</c:v>
                </c:pt>
                <c:pt idx="23">
                  <c:v>0.3298611111111111</c:v>
                </c:pt>
                <c:pt idx="24">
                  <c:v>0.33333333333333331</c:v>
                </c:pt>
                <c:pt idx="25">
                  <c:v>0.33680555555555558</c:v>
                </c:pt>
                <c:pt idx="26">
                  <c:v>0.34027777777777773</c:v>
                </c:pt>
                <c:pt idx="27">
                  <c:v>0.34375</c:v>
                </c:pt>
                <c:pt idx="28">
                  <c:v>0.34722222222222227</c:v>
                </c:pt>
                <c:pt idx="29">
                  <c:v>0.35069444444444442</c:v>
                </c:pt>
                <c:pt idx="30">
                  <c:v>0.35416666666666669</c:v>
                </c:pt>
                <c:pt idx="31">
                  <c:v>0.3576388888888889</c:v>
                </c:pt>
                <c:pt idx="32">
                  <c:v>0.3611111111111111</c:v>
                </c:pt>
                <c:pt idx="33">
                  <c:v>0.36458333333333331</c:v>
                </c:pt>
                <c:pt idx="34">
                  <c:v>0.36805555555555558</c:v>
                </c:pt>
                <c:pt idx="35">
                  <c:v>0.37152777777777773</c:v>
                </c:pt>
                <c:pt idx="36">
                  <c:v>0.375</c:v>
                </c:pt>
              </c:numCache>
            </c:numRef>
          </c:cat>
          <c:val>
            <c:numRef>
              <c:f>Sheet1!$C$3:$C$39</c:f>
              <c:numCache>
                <c:formatCode>General</c:formatCode>
                <c:ptCount val="37"/>
                <c:pt idx="0">
                  <c:v>21</c:v>
                </c:pt>
                <c:pt idx="1">
                  <c:v>21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21</c:v>
                </c:pt>
                <c:pt idx="13">
                  <c:v>20</c:v>
                </c:pt>
                <c:pt idx="14">
                  <c:v>21</c:v>
                </c:pt>
                <c:pt idx="15">
                  <c:v>21</c:v>
                </c:pt>
                <c:pt idx="16">
                  <c:v>20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  <c:pt idx="20">
                  <c:v>20</c:v>
                </c:pt>
                <c:pt idx="21">
                  <c:v>21</c:v>
                </c:pt>
                <c:pt idx="22">
                  <c:v>21</c:v>
                </c:pt>
                <c:pt idx="23">
                  <c:v>22</c:v>
                </c:pt>
                <c:pt idx="24">
                  <c:v>21</c:v>
                </c:pt>
                <c:pt idx="25">
                  <c:v>22</c:v>
                </c:pt>
                <c:pt idx="26">
                  <c:v>21</c:v>
                </c:pt>
                <c:pt idx="27">
                  <c:v>21</c:v>
                </c:pt>
                <c:pt idx="28">
                  <c:v>19</c:v>
                </c:pt>
                <c:pt idx="29">
                  <c:v>21</c:v>
                </c:pt>
                <c:pt idx="30">
                  <c:v>21</c:v>
                </c:pt>
                <c:pt idx="31">
                  <c:v>20</c:v>
                </c:pt>
                <c:pt idx="32">
                  <c:v>21</c:v>
                </c:pt>
                <c:pt idx="33">
                  <c:v>20</c:v>
                </c:pt>
                <c:pt idx="34">
                  <c:v>21</c:v>
                </c:pt>
                <c:pt idx="35">
                  <c:v>21</c:v>
                </c:pt>
                <c:pt idx="36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D35-4D7E-A780-F2CD0B2B6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7373759"/>
        <c:axId val="1366461071"/>
      </c:lineChart>
      <c:catAx>
        <c:axId val="1297373759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366461071"/>
        <c:crosses val="autoZero"/>
        <c:auto val="1"/>
        <c:lblAlgn val="ctr"/>
        <c:lblOffset val="100"/>
        <c:noMultiLvlLbl val="0"/>
      </c:catAx>
      <c:valAx>
        <c:axId val="1366461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>
                    <a:solidFill>
                      <a:schemeClr val="tx1"/>
                    </a:solidFill>
                  </a:rPr>
                  <a:t>Speed</a:t>
                </a:r>
                <a:r>
                  <a:rPr lang="en-GB" baseline="0" dirty="0">
                    <a:solidFill>
                      <a:schemeClr val="tx1"/>
                    </a:solidFill>
                  </a:rPr>
                  <a:t> (km/h)</a:t>
                </a:r>
                <a:endParaRPr lang="en-GB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297373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487481344243732"/>
          <c:y val="0.55199676180147705"/>
          <c:w val="0.46823210472409493"/>
          <c:h val="5.04487717126815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b="0" i="0" baseline="0" dirty="0">
                <a:solidFill>
                  <a:schemeClr val="tx1"/>
                </a:solidFill>
                <a:effectLst/>
              </a:rPr>
              <a:t>Speed in Time Series</a:t>
            </a:r>
            <a:r>
              <a:rPr lang="th-TH" sz="1400" b="0" i="0" baseline="0" dirty="0">
                <a:solidFill>
                  <a:schemeClr val="tx1"/>
                </a:solidFill>
                <a:effectLst/>
              </a:rPr>
              <a:t> </a:t>
            </a:r>
            <a:r>
              <a:rPr lang="en-US" sz="1400" b="0" i="0" baseline="0" dirty="0">
                <a:solidFill>
                  <a:schemeClr val="tx1"/>
                </a:solidFill>
                <a:effectLst/>
              </a:rPr>
              <a:t>on 28 May 2016 (Weekend)</a:t>
            </a:r>
            <a:r>
              <a:rPr lang="en-GB" sz="1400" b="0" i="0" baseline="0" dirty="0">
                <a:solidFill>
                  <a:schemeClr val="tx1"/>
                </a:solidFill>
                <a:effectLst/>
              </a:rPr>
              <a:t> </a:t>
            </a:r>
            <a:endParaRPr lang="th-TH" sz="1400" dirty="0">
              <a:solidFill>
                <a:schemeClr val="tx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title>
    <c:autoTitleDeleted val="0"/>
    <c:plotArea>
      <c:layout>
        <c:manualLayout>
          <c:layoutTarget val="inner"/>
          <c:xMode val="edge"/>
          <c:yMode val="edge"/>
          <c:x val="9.6760974731099791E-2"/>
          <c:y val="0.1950706137449186"/>
          <c:w val="0.88077170500746227"/>
          <c:h val="0.62147437981131426"/>
        </c:manualLayout>
      </c:layout>
      <c:lineChart>
        <c:grouping val="standard"/>
        <c:varyColors val="0"/>
        <c:ser>
          <c:idx val="0"/>
          <c:order val="0"/>
          <c:tx>
            <c:strRef>
              <c:f>Sheet1!$G$2</c:f>
              <c:strCache>
                <c:ptCount val="1"/>
                <c:pt idx="0">
                  <c:v>Real Speed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Sheet1!$F$3:$F$39</c:f>
              <c:numCache>
                <c:formatCode>h:mm</c:formatCode>
                <c:ptCount val="37"/>
                <c:pt idx="0">
                  <c:v>0.25</c:v>
                </c:pt>
                <c:pt idx="1">
                  <c:v>0.25347222222222221</c:v>
                </c:pt>
                <c:pt idx="2">
                  <c:v>0.25694444444444448</c:v>
                </c:pt>
                <c:pt idx="3">
                  <c:v>0.26041666666666669</c:v>
                </c:pt>
                <c:pt idx="4">
                  <c:v>0.2638888888888889</c:v>
                </c:pt>
                <c:pt idx="5">
                  <c:v>0.2673611111111111</c:v>
                </c:pt>
                <c:pt idx="6">
                  <c:v>0.27083333333333331</c:v>
                </c:pt>
                <c:pt idx="7">
                  <c:v>0.27430555555555552</c:v>
                </c:pt>
                <c:pt idx="8">
                  <c:v>0.27777777777777779</c:v>
                </c:pt>
                <c:pt idx="9">
                  <c:v>0.28125</c:v>
                </c:pt>
                <c:pt idx="10">
                  <c:v>0.28472222222222221</c:v>
                </c:pt>
                <c:pt idx="11">
                  <c:v>0.28819444444444448</c:v>
                </c:pt>
                <c:pt idx="12">
                  <c:v>0.29166666666666669</c:v>
                </c:pt>
                <c:pt idx="13">
                  <c:v>0.2951388888888889</c:v>
                </c:pt>
                <c:pt idx="14">
                  <c:v>0.2986111111111111</c:v>
                </c:pt>
                <c:pt idx="15">
                  <c:v>0.30208333333333331</c:v>
                </c:pt>
                <c:pt idx="16">
                  <c:v>0.30555555555555552</c:v>
                </c:pt>
                <c:pt idx="17">
                  <c:v>0.30902777777777779</c:v>
                </c:pt>
                <c:pt idx="18">
                  <c:v>0.3125</c:v>
                </c:pt>
                <c:pt idx="19">
                  <c:v>0.31597222222222221</c:v>
                </c:pt>
                <c:pt idx="20">
                  <c:v>0.31944444444444448</c:v>
                </c:pt>
                <c:pt idx="21">
                  <c:v>0.32291666666666669</c:v>
                </c:pt>
                <c:pt idx="22">
                  <c:v>0.3263888888888889</c:v>
                </c:pt>
                <c:pt idx="23">
                  <c:v>0.3298611111111111</c:v>
                </c:pt>
                <c:pt idx="24">
                  <c:v>0.33333333333333331</c:v>
                </c:pt>
                <c:pt idx="25">
                  <c:v>0.33680555555555558</c:v>
                </c:pt>
                <c:pt idx="26">
                  <c:v>0.34027777777777773</c:v>
                </c:pt>
                <c:pt idx="27">
                  <c:v>0.34375</c:v>
                </c:pt>
                <c:pt idx="28">
                  <c:v>0.34722222222222227</c:v>
                </c:pt>
                <c:pt idx="29">
                  <c:v>0.35069444444444442</c:v>
                </c:pt>
                <c:pt idx="30">
                  <c:v>0.35416666666666669</c:v>
                </c:pt>
                <c:pt idx="31">
                  <c:v>0.3576388888888889</c:v>
                </c:pt>
                <c:pt idx="32">
                  <c:v>0.3611111111111111</c:v>
                </c:pt>
                <c:pt idx="33">
                  <c:v>0.36458333333333331</c:v>
                </c:pt>
                <c:pt idx="34">
                  <c:v>0.36805555555555558</c:v>
                </c:pt>
                <c:pt idx="35">
                  <c:v>0.37152777777777773</c:v>
                </c:pt>
                <c:pt idx="36">
                  <c:v>0.375</c:v>
                </c:pt>
              </c:numCache>
            </c:numRef>
          </c:cat>
          <c:val>
            <c:numRef>
              <c:f>Sheet1!$G$3:$G$39</c:f>
              <c:numCache>
                <c:formatCode>General</c:formatCode>
                <c:ptCount val="37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24</c:v>
                </c:pt>
                <c:pt idx="4">
                  <c:v>23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21</c:v>
                </c:pt>
                <c:pt idx="11">
                  <c:v>22</c:v>
                </c:pt>
                <c:pt idx="12">
                  <c:v>22</c:v>
                </c:pt>
                <c:pt idx="13">
                  <c:v>21</c:v>
                </c:pt>
                <c:pt idx="14">
                  <c:v>20</c:v>
                </c:pt>
                <c:pt idx="15">
                  <c:v>20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20</c:v>
                </c:pt>
                <c:pt idx="20">
                  <c:v>18</c:v>
                </c:pt>
                <c:pt idx="21">
                  <c:v>19</c:v>
                </c:pt>
                <c:pt idx="22">
                  <c:v>21</c:v>
                </c:pt>
                <c:pt idx="23">
                  <c:v>21</c:v>
                </c:pt>
                <c:pt idx="24">
                  <c:v>21</c:v>
                </c:pt>
                <c:pt idx="25">
                  <c:v>21</c:v>
                </c:pt>
                <c:pt idx="26">
                  <c:v>20</c:v>
                </c:pt>
                <c:pt idx="27">
                  <c:v>21</c:v>
                </c:pt>
                <c:pt idx="28">
                  <c:v>23</c:v>
                </c:pt>
                <c:pt idx="29">
                  <c:v>21</c:v>
                </c:pt>
                <c:pt idx="30">
                  <c:v>19</c:v>
                </c:pt>
                <c:pt idx="31">
                  <c:v>17</c:v>
                </c:pt>
                <c:pt idx="32">
                  <c:v>16</c:v>
                </c:pt>
                <c:pt idx="33">
                  <c:v>17</c:v>
                </c:pt>
                <c:pt idx="34">
                  <c:v>17</c:v>
                </c:pt>
                <c:pt idx="35">
                  <c:v>19</c:v>
                </c:pt>
                <c:pt idx="36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5D-4247-AECE-185D677F5D04}"/>
            </c:ext>
          </c:extLst>
        </c:ser>
        <c:ser>
          <c:idx val="1"/>
          <c:order val="1"/>
          <c:tx>
            <c:strRef>
              <c:f>Sheet1!$H$2</c:f>
              <c:strCache>
                <c:ptCount val="1"/>
                <c:pt idx="0">
                  <c:v>Predicted Speed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Sheet1!$F$3:$F$39</c:f>
              <c:numCache>
                <c:formatCode>h:mm</c:formatCode>
                <c:ptCount val="37"/>
                <c:pt idx="0">
                  <c:v>0.25</c:v>
                </c:pt>
                <c:pt idx="1">
                  <c:v>0.25347222222222221</c:v>
                </c:pt>
                <c:pt idx="2">
                  <c:v>0.25694444444444448</c:v>
                </c:pt>
                <c:pt idx="3">
                  <c:v>0.26041666666666669</c:v>
                </c:pt>
                <c:pt idx="4">
                  <c:v>0.2638888888888889</c:v>
                </c:pt>
                <c:pt idx="5">
                  <c:v>0.2673611111111111</c:v>
                </c:pt>
                <c:pt idx="6">
                  <c:v>0.27083333333333331</c:v>
                </c:pt>
                <c:pt idx="7">
                  <c:v>0.27430555555555552</c:v>
                </c:pt>
                <c:pt idx="8">
                  <c:v>0.27777777777777779</c:v>
                </c:pt>
                <c:pt idx="9">
                  <c:v>0.28125</c:v>
                </c:pt>
                <c:pt idx="10">
                  <c:v>0.28472222222222221</c:v>
                </c:pt>
                <c:pt idx="11">
                  <c:v>0.28819444444444448</c:v>
                </c:pt>
                <c:pt idx="12">
                  <c:v>0.29166666666666669</c:v>
                </c:pt>
                <c:pt idx="13">
                  <c:v>0.2951388888888889</c:v>
                </c:pt>
                <c:pt idx="14">
                  <c:v>0.2986111111111111</c:v>
                </c:pt>
                <c:pt idx="15">
                  <c:v>0.30208333333333331</c:v>
                </c:pt>
                <c:pt idx="16">
                  <c:v>0.30555555555555552</c:v>
                </c:pt>
                <c:pt idx="17">
                  <c:v>0.30902777777777779</c:v>
                </c:pt>
                <c:pt idx="18">
                  <c:v>0.3125</c:v>
                </c:pt>
                <c:pt idx="19">
                  <c:v>0.31597222222222221</c:v>
                </c:pt>
                <c:pt idx="20">
                  <c:v>0.31944444444444448</c:v>
                </c:pt>
                <c:pt idx="21">
                  <c:v>0.32291666666666669</c:v>
                </c:pt>
                <c:pt idx="22">
                  <c:v>0.3263888888888889</c:v>
                </c:pt>
                <c:pt idx="23">
                  <c:v>0.3298611111111111</c:v>
                </c:pt>
                <c:pt idx="24">
                  <c:v>0.33333333333333331</c:v>
                </c:pt>
                <c:pt idx="25">
                  <c:v>0.33680555555555558</c:v>
                </c:pt>
                <c:pt idx="26">
                  <c:v>0.34027777777777773</c:v>
                </c:pt>
                <c:pt idx="27">
                  <c:v>0.34375</c:v>
                </c:pt>
                <c:pt idx="28">
                  <c:v>0.34722222222222227</c:v>
                </c:pt>
                <c:pt idx="29">
                  <c:v>0.35069444444444442</c:v>
                </c:pt>
                <c:pt idx="30">
                  <c:v>0.35416666666666669</c:v>
                </c:pt>
                <c:pt idx="31">
                  <c:v>0.3576388888888889</c:v>
                </c:pt>
                <c:pt idx="32">
                  <c:v>0.3611111111111111</c:v>
                </c:pt>
                <c:pt idx="33">
                  <c:v>0.36458333333333331</c:v>
                </c:pt>
                <c:pt idx="34">
                  <c:v>0.36805555555555558</c:v>
                </c:pt>
                <c:pt idx="35">
                  <c:v>0.37152777777777773</c:v>
                </c:pt>
                <c:pt idx="36">
                  <c:v>0.375</c:v>
                </c:pt>
              </c:numCache>
            </c:numRef>
          </c:cat>
          <c:val>
            <c:numRef>
              <c:f>Sheet1!$H$3:$H$39</c:f>
              <c:numCache>
                <c:formatCode>General</c:formatCode>
                <c:ptCount val="37"/>
                <c:pt idx="0">
                  <c:v>21</c:v>
                </c:pt>
                <c:pt idx="1">
                  <c:v>21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  <c:pt idx="20">
                  <c:v>19</c:v>
                </c:pt>
                <c:pt idx="21">
                  <c:v>19</c:v>
                </c:pt>
                <c:pt idx="22">
                  <c:v>19</c:v>
                </c:pt>
                <c:pt idx="23">
                  <c:v>19</c:v>
                </c:pt>
                <c:pt idx="24">
                  <c:v>19</c:v>
                </c:pt>
                <c:pt idx="25">
                  <c:v>19</c:v>
                </c:pt>
                <c:pt idx="26">
                  <c:v>19</c:v>
                </c:pt>
                <c:pt idx="27">
                  <c:v>19</c:v>
                </c:pt>
                <c:pt idx="28">
                  <c:v>19</c:v>
                </c:pt>
                <c:pt idx="29">
                  <c:v>19</c:v>
                </c:pt>
                <c:pt idx="30">
                  <c:v>19</c:v>
                </c:pt>
                <c:pt idx="31">
                  <c:v>19</c:v>
                </c:pt>
                <c:pt idx="32">
                  <c:v>19</c:v>
                </c:pt>
                <c:pt idx="33">
                  <c:v>19</c:v>
                </c:pt>
                <c:pt idx="34">
                  <c:v>19</c:v>
                </c:pt>
                <c:pt idx="35">
                  <c:v>19</c:v>
                </c:pt>
                <c:pt idx="36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5D-4247-AECE-185D677F5D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1968527"/>
        <c:axId val="1357879839"/>
      </c:lineChart>
      <c:catAx>
        <c:axId val="1421968527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357879839"/>
        <c:crosses val="autoZero"/>
        <c:auto val="1"/>
        <c:lblAlgn val="ctr"/>
        <c:lblOffset val="100"/>
        <c:noMultiLvlLbl val="0"/>
      </c:catAx>
      <c:valAx>
        <c:axId val="13578798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000" b="0" i="0" baseline="0" dirty="0">
                    <a:solidFill>
                      <a:schemeClr val="tx1"/>
                    </a:solidFill>
                    <a:effectLst/>
                  </a:rPr>
                  <a:t>Speed (km/h)</a:t>
                </a:r>
                <a:endParaRPr lang="th-TH" sz="1000" dirty="0">
                  <a:solidFill>
                    <a:schemeClr val="tx1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421968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086353635942573"/>
          <c:y val="0.51979058712852733"/>
          <c:w val="0.36278273120271731"/>
          <c:h val="8.1957834435338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405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094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765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0" y="0"/>
            <a:ext cx="409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2244399"/>
            <a:ext cx="5511300" cy="260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3293405" y="2211825"/>
            <a:ext cx="2675100" cy="2637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circ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rectang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‹#›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244399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lang="en"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g"/><Relationship Id="rId7" Type="http://schemas.microsoft.com/office/2007/relationships/hdphoto" Target="../media/hdphoto10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12.gif"/><Relationship Id="rId5" Type="http://schemas.microsoft.com/office/2007/relationships/hdphoto" Target="../media/hdphoto9.wdp"/><Relationship Id="rId10" Type="http://schemas.openxmlformats.org/officeDocument/2006/relationships/image" Target="../media/image11.png"/><Relationship Id="rId4" Type="http://schemas.openxmlformats.org/officeDocument/2006/relationships/image" Target="../media/image23.png"/><Relationship Id="rId9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chart" Target="../charts/chart1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9.png"/><Relationship Id="rId3" Type="http://schemas.openxmlformats.org/officeDocument/2006/relationships/image" Target="../media/image3.jp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26.JPG"/><Relationship Id="rId15" Type="http://schemas.openxmlformats.org/officeDocument/2006/relationships/image" Target="../media/image11.png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JPG"/><Relationship Id="rId14" Type="http://schemas.openxmlformats.org/officeDocument/2006/relationships/image" Target="../media/image1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0" Type="http://schemas.openxmlformats.org/officeDocument/2006/relationships/image" Target="../media/image10.gif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microsoft.com/office/2007/relationships/hdphoto" Target="../media/hdphoto6.wdp"/><Relationship Id="rId5" Type="http://schemas.openxmlformats.org/officeDocument/2006/relationships/image" Target="../media/image18.png"/><Relationship Id="rId10" Type="http://schemas.openxmlformats.org/officeDocument/2006/relationships/image" Target="../media/image12.gif"/><Relationship Id="rId4" Type="http://schemas.microsoft.com/office/2007/relationships/hdphoto" Target="../media/hdphoto5.wdp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2415697" y="3023047"/>
            <a:ext cx="6728301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Deep Learning for Traffic Flow Prediction</a:t>
            </a:r>
            <a:endParaRPr lang="en" dirty="0"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4" name="Shape 60">
            <a:extLst>
              <a:ext uri="{FF2B5EF4-FFF2-40B4-BE49-F238E27FC236}">
                <a16:creationId xmlns:a16="http://schemas.microsoft.com/office/drawing/2014/main" id="{6E1E5305-8E39-4A98-BAFB-7072A5AD0B2D}"/>
              </a:ext>
            </a:extLst>
          </p:cNvPr>
          <p:cNvSpPr txBox="1">
            <a:spLocks/>
          </p:cNvSpPr>
          <p:nvPr/>
        </p:nvSpPr>
        <p:spPr>
          <a:xfrm>
            <a:off x="2415698" y="3983700"/>
            <a:ext cx="6728301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r>
              <a:rPr lang="en-US" sz="1800" dirty="0"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Presented by Karis Matchaparn</a:t>
            </a:r>
          </a:p>
          <a:p>
            <a:r>
              <a:rPr lang="en-US" sz="1800" dirty="0"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Advisor Prof. Yu-Ling Hsueh </a:t>
            </a:r>
            <a:endParaRPr lang="en" sz="1800" dirty="0"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D46F66-0630-4F0E-BF33-9D2500AD1D5D}"/>
              </a:ext>
            </a:extLst>
          </p:cNvPr>
          <p:cNvGrpSpPr/>
          <p:nvPr/>
        </p:nvGrpSpPr>
        <p:grpSpPr>
          <a:xfrm>
            <a:off x="125327" y="4423409"/>
            <a:ext cx="2884573" cy="608229"/>
            <a:chOff x="125327" y="4294709"/>
            <a:chExt cx="3494943" cy="73692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EACF-7827-41BF-92BC-7326CFB77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873" b="39127"/>
            <a:stretch/>
          </p:blipFill>
          <p:spPr>
            <a:xfrm>
              <a:off x="125327" y="4427097"/>
              <a:ext cx="1493047" cy="537497"/>
            </a:xfrm>
            <a:prstGeom prst="rect">
              <a:avLst/>
            </a:prstGeom>
          </p:spPr>
        </p:pic>
        <p:pic>
          <p:nvPicPr>
            <p:cNvPr id="7170" name="Picture 2" descr="Image result for national chung cheng university">
              <a:extLst>
                <a:ext uri="{FF2B5EF4-FFF2-40B4-BE49-F238E27FC236}">
                  <a16:creationId xmlns:a16="http://schemas.microsoft.com/office/drawing/2014/main" id="{ED7AB203-E9E0-4E9A-A282-5BE30529C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925" y="4294709"/>
              <a:ext cx="788149" cy="720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Related image">
              <a:extLst>
                <a:ext uri="{FF2B5EF4-FFF2-40B4-BE49-F238E27FC236}">
                  <a16:creationId xmlns:a16="http://schemas.microsoft.com/office/drawing/2014/main" id="{76AF2F30-7F1A-4DCD-B613-09861385A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685" y="4399020"/>
              <a:ext cx="594203" cy="593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Image result for kmutt">
              <a:extLst>
                <a:ext uri="{FF2B5EF4-FFF2-40B4-BE49-F238E27FC236}">
                  <a16:creationId xmlns:a16="http://schemas.microsoft.com/office/drawing/2014/main" id="{67639658-39F7-4F71-972D-F64975F75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4370468"/>
              <a:ext cx="661170" cy="66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11151" y="368791"/>
            <a:ext cx="5719934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>
                <a:solidFill>
                  <a:schemeClr val="tx1"/>
                </a:solidFill>
              </a:rPr>
              <a:t>Experiment Results I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53AE934-CF39-4246-83CF-E5306C5B6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236097"/>
              </p:ext>
            </p:extLst>
          </p:nvPr>
        </p:nvGraphicFramePr>
        <p:xfrm>
          <a:off x="777239" y="1718377"/>
          <a:ext cx="5511803" cy="621048"/>
        </p:xfrm>
        <a:graphic>
          <a:graphicData uri="http://schemas.openxmlformats.org/drawingml/2006/table">
            <a:tbl>
              <a:tblPr firstRow="1" firstCol="1" bandRow="1">
                <a:tableStyleId>{1B99E622-E451-44E9-A0E7-04BE4F8B91E0}</a:tableStyleId>
              </a:tblPr>
              <a:tblGrid>
                <a:gridCol w="501073">
                  <a:extLst>
                    <a:ext uri="{9D8B030D-6E8A-4147-A177-3AD203B41FA5}">
                      <a16:colId xmlns:a16="http://schemas.microsoft.com/office/drawing/2014/main" val="2660688529"/>
                    </a:ext>
                  </a:extLst>
                </a:gridCol>
                <a:gridCol w="501073">
                  <a:extLst>
                    <a:ext uri="{9D8B030D-6E8A-4147-A177-3AD203B41FA5}">
                      <a16:colId xmlns:a16="http://schemas.microsoft.com/office/drawing/2014/main" val="4176801358"/>
                    </a:ext>
                  </a:extLst>
                </a:gridCol>
                <a:gridCol w="501073">
                  <a:extLst>
                    <a:ext uri="{9D8B030D-6E8A-4147-A177-3AD203B41FA5}">
                      <a16:colId xmlns:a16="http://schemas.microsoft.com/office/drawing/2014/main" val="3081790665"/>
                    </a:ext>
                  </a:extLst>
                </a:gridCol>
                <a:gridCol w="501073">
                  <a:extLst>
                    <a:ext uri="{9D8B030D-6E8A-4147-A177-3AD203B41FA5}">
                      <a16:colId xmlns:a16="http://schemas.microsoft.com/office/drawing/2014/main" val="3622273819"/>
                    </a:ext>
                  </a:extLst>
                </a:gridCol>
                <a:gridCol w="501073">
                  <a:extLst>
                    <a:ext uri="{9D8B030D-6E8A-4147-A177-3AD203B41FA5}">
                      <a16:colId xmlns:a16="http://schemas.microsoft.com/office/drawing/2014/main" val="1718027960"/>
                    </a:ext>
                  </a:extLst>
                </a:gridCol>
                <a:gridCol w="501073">
                  <a:extLst>
                    <a:ext uri="{9D8B030D-6E8A-4147-A177-3AD203B41FA5}">
                      <a16:colId xmlns:a16="http://schemas.microsoft.com/office/drawing/2014/main" val="2163966527"/>
                    </a:ext>
                  </a:extLst>
                </a:gridCol>
                <a:gridCol w="501073">
                  <a:extLst>
                    <a:ext uri="{9D8B030D-6E8A-4147-A177-3AD203B41FA5}">
                      <a16:colId xmlns:a16="http://schemas.microsoft.com/office/drawing/2014/main" val="4545716"/>
                    </a:ext>
                  </a:extLst>
                </a:gridCol>
                <a:gridCol w="501073">
                  <a:extLst>
                    <a:ext uri="{9D8B030D-6E8A-4147-A177-3AD203B41FA5}">
                      <a16:colId xmlns:a16="http://schemas.microsoft.com/office/drawing/2014/main" val="1996359253"/>
                    </a:ext>
                  </a:extLst>
                </a:gridCol>
                <a:gridCol w="501073">
                  <a:extLst>
                    <a:ext uri="{9D8B030D-6E8A-4147-A177-3AD203B41FA5}">
                      <a16:colId xmlns:a16="http://schemas.microsoft.com/office/drawing/2014/main" val="3156864547"/>
                    </a:ext>
                  </a:extLst>
                </a:gridCol>
                <a:gridCol w="501073">
                  <a:extLst>
                    <a:ext uri="{9D8B030D-6E8A-4147-A177-3AD203B41FA5}">
                      <a16:colId xmlns:a16="http://schemas.microsoft.com/office/drawing/2014/main" val="3010770931"/>
                    </a:ext>
                  </a:extLst>
                </a:gridCol>
                <a:gridCol w="501073">
                  <a:extLst>
                    <a:ext uri="{9D8B030D-6E8A-4147-A177-3AD203B41FA5}">
                      <a16:colId xmlns:a16="http://schemas.microsoft.com/office/drawing/2014/main" val="3810044295"/>
                    </a:ext>
                  </a:extLst>
                </a:gridCol>
              </a:tblGrid>
              <a:tr h="3190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Real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54443" marR="544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54443" marR="544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54443" marR="544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54443" marR="544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54443" marR="544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54443" marR="544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54443" marR="544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54443" marR="544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54443" marR="544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54443" marR="544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54443" marR="54443" marT="0" marB="0" anchor="ctr"/>
                </a:tc>
                <a:extLst>
                  <a:ext uri="{0D108BD9-81ED-4DB2-BD59-A6C34878D82A}">
                    <a16:rowId xmlns:a16="http://schemas.microsoft.com/office/drawing/2014/main" val="10261358"/>
                  </a:ext>
                </a:extLst>
              </a:tr>
              <a:tr h="30195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Predict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54443" marR="544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54443" marR="544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54443" marR="544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54443" marR="544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54443" marR="544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54443" marR="544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54443" marR="544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54443" marR="544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54443" marR="544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54443" marR="5444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20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54443" marR="54443" marT="0" marB="0" anchor="ctr"/>
                </a:tc>
                <a:extLst>
                  <a:ext uri="{0D108BD9-81ED-4DB2-BD59-A6C34878D82A}">
                    <a16:rowId xmlns:a16="http://schemas.microsoft.com/office/drawing/2014/main" val="2229164395"/>
                  </a:ext>
                </a:extLst>
              </a:tr>
            </a:tbl>
          </a:graphicData>
        </a:graphic>
      </p:graphicFrame>
      <p:sp>
        <p:nvSpPr>
          <p:cNvPr id="6" name="Shape 123">
            <a:extLst>
              <a:ext uri="{FF2B5EF4-FFF2-40B4-BE49-F238E27FC236}">
                <a16:creationId xmlns:a16="http://schemas.microsoft.com/office/drawing/2014/main" id="{87D6B6E5-2DB9-486F-8A4A-F73C5968F80F}"/>
              </a:ext>
            </a:extLst>
          </p:cNvPr>
          <p:cNvSpPr txBox="1">
            <a:spLocks/>
          </p:cNvSpPr>
          <p:nvPr/>
        </p:nvSpPr>
        <p:spPr>
          <a:xfrm>
            <a:off x="489775" y="1171501"/>
            <a:ext cx="6200476" cy="7553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buFont typeface="Lato Light"/>
              <a:buNone/>
            </a:pPr>
            <a:r>
              <a:rPr lang="en-GB" b="1" dirty="0">
                <a:solidFill>
                  <a:schemeClr val="tx1"/>
                </a:solidFill>
              </a:rPr>
              <a:t>Example of speeds between real speed and predicted speed</a:t>
            </a:r>
          </a:p>
          <a:p>
            <a:pPr marL="171450" indent="-171450"/>
            <a:r>
              <a:rPr lang="en-GB" dirty="0">
                <a:solidFill>
                  <a:schemeClr val="tx1"/>
                </a:solidFill>
              </a:rPr>
              <a:t>10 examples</a:t>
            </a:r>
          </a:p>
          <a:p>
            <a:pPr marL="171450" indent="-171450"/>
            <a:endParaRPr lang="en-GB" dirty="0">
              <a:solidFill>
                <a:schemeClr val="tx1"/>
              </a:solidFill>
            </a:endParaRPr>
          </a:p>
          <a:p>
            <a:pPr>
              <a:buFont typeface="Lato Light"/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hape 123">
            <a:extLst>
              <a:ext uri="{FF2B5EF4-FFF2-40B4-BE49-F238E27FC236}">
                <a16:creationId xmlns:a16="http://schemas.microsoft.com/office/drawing/2014/main" id="{21DC0399-24D0-4776-BA11-27BAF2F45DA5}"/>
              </a:ext>
            </a:extLst>
          </p:cNvPr>
          <p:cNvSpPr txBox="1">
            <a:spLocks/>
          </p:cNvSpPr>
          <p:nvPr/>
        </p:nvSpPr>
        <p:spPr>
          <a:xfrm>
            <a:off x="489775" y="2351881"/>
            <a:ext cx="6200476" cy="3776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buFont typeface="Lato Light"/>
              <a:buNone/>
            </a:pPr>
            <a:r>
              <a:rPr lang="en-GB" b="1" dirty="0">
                <a:solidFill>
                  <a:schemeClr val="tx1"/>
                </a:solidFill>
              </a:rPr>
              <a:t>Histogram of speeds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Font typeface="Lato Light"/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" name="Picture 8" descr="C:\Users\oob13\AppData\Local\Microsoft\Windows\INetCache\Content.Word\predicted_speed.png">
            <a:extLst>
              <a:ext uri="{FF2B5EF4-FFF2-40B4-BE49-F238E27FC236}">
                <a16:creationId xmlns:a16="http://schemas.microsoft.com/office/drawing/2014/main" id="{1CDADDB7-D33A-422B-8167-C6D619AD2FFB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622" y="2689810"/>
            <a:ext cx="3336925" cy="2377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 descr="C:\Users\oob13\AppData\Local\Microsoft\Windows\INetCache\Content.Word\real_speed.png">
            <a:extLst>
              <a:ext uri="{FF2B5EF4-FFF2-40B4-BE49-F238E27FC236}">
                <a16:creationId xmlns:a16="http://schemas.microsoft.com/office/drawing/2014/main" id="{5E6F1B2C-DDCF-4CF9-A3F8-3D920C22BA02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5" y="2689810"/>
            <a:ext cx="3408387" cy="2371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C38D4C-B9AF-4349-940F-282AF2A25D93}"/>
              </a:ext>
            </a:extLst>
          </p:cNvPr>
          <p:cNvGrpSpPr/>
          <p:nvPr/>
        </p:nvGrpSpPr>
        <p:grpSpPr>
          <a:xfrm>
            <a:off x="6144710" y="64676"/>
            <a:ext cx="2884573" cy="608229"/>
            <a:chOff x="125327" y="4294709"/>
            <a:chExt cx="3494943" cy="73692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B6FDF66-58FE-42BE-B202-C2AEDE8CB4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4873" b="39127"/>
            <a:stretch/>
          </p:blipFill>
          <p:spPr>
            <a:xfrm>
              <a:off x="125327" y="4427097"/>
              <a:ext cx="1493047" cy="537497"/>
            </a:xfrm>
            <a:prstGeom prst="rect">
              <a:avLst/>
            </a:prstGeom>
          </p:spPr>
        </p:pic>
        <p:pic>
          <p:nvPicPr>
            <p:cNvPr id="13" name="Picture 2" descr="Image result for national chung cheng university">
              <a:extLst>
                <a:ext uri="{FF2B5EF4-FFF2-40B4-BE49-F238E27FC236}">
                  <a16:creationId xmlns:a16="http://schemas.microsoft.com/office/drawing/2014/main" id="{4B8183D1-8C18-448C-8433-7B3719932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925" y="4294709"/>
              <a:ext cx="788149" cy="720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Related image">
              <a:extLst>
                <a:ext uri="{FF2B5EF4-FFF2-40B4-BE49-F238E27FC236}">
                  <a16:creationId xmlns:a16="http://schemas.microsoft.com/office/drawing/2014/main" id="{11481384-B9F2-4351-BE94-9C0A87F91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685" y="4399020"/>
              <a:ext cx="594203" cy="593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kmutt">
              <a:extLst>
                <a:ext uri="{FF2B5EF4-FFF2-40B4-BE49-F238E27FC236}">
                  <a16:creationId xmlns:a16="http://schemas.microsoft.com/office/drawing/2014/main" id="{3A0CDE25-7C5F-4CFC-BB3B-8EA0228A5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4370468"/>
              <a:ext cx="661170" cy="66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F72779C-9CFF-46F1-B9F9-4FCE877454B3}"/>
              </a:ext>
            </a:extLst>
          </p:cNvPr>
          <p:cNvCxnSpPr/>
          <p:nvPr/>
        </p:nvCxnSpPr>
        <p:spPr>
          <a:xfrm>
            <a:off x="1848535" y="3072121"/>
            <a:ext cx="388127" cy="177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3F1D2E-35EE-46C7-AE89-574FC003B299}"/>
              </a:ext>
            </a:extLst>
          </p:cNvPr>
          <p:cNvCxnSpPr>
            <a:cxnSpLocks/>
          </p:cNvCxnSpPr>
          <p:nvPr/>
        </p:nvCxnSpPr>
        <p:spPr>
          <a:xfrm flipH="1">
            <a:off x="5875624" y="3266039"/>
            <a:ext cx="202834" cy="2393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A888117-8F2A-44BE-BF49-65514F2B2D52}"/>
              </a:ext>
            </a:extLst>
          </p:cNvPr>
          <p:cNvSpPr txBox="1"/>
          <p:nvPr/>
        </p:nvSpPr>
        <p:spPr>
          <a:xfrm>
            <a:off x="1335419" y="2847364"/>
            <a:ext cx="5986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Mean</a:t>
            </a:r>
            <a:endParaRPr lang="th-TH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487C06-431C-40B8-A66F-7B95D57C206D}"/>
              </a:ext>
            </a:extLst>
          </p:cNvPr>
          <p:cNvSpPr txBox="1"/>
          <p:nvPr/>
        </p:nvSpPr>
        <p:spPr>
          <a:xfrm>
            <a:off x="5931067" y="3013646"/>
            <a:ext cx="5986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Mean</a:t>
            </a:r>
            <a:endParaRPr lang="th-TH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11151" y="368791"/>
            <a:ext cx="5937022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>
                <a:solidFill>
                  <a:schemeClr val="tx1"/>
                </a:solidFill>
              </a:rPr>
              <a:t>Experiment Results II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4" name="Shape 123">
            <a:extLst>
              <a:ext uri="{FF2B5EF4-FFF2-40B4-BE49-F238E27FC236}">
                <a16:creationId xmlns:a16="http://schemas.microsoft.com/office/drawing/2014/main" id="{85CE0A85-3AA6-45E1-AFD5-2F50F3885F3A}"/>
              </a:ext>
            </a:extLst>
          </p:cNvPr>
          <p:cNvSpPr txBox="1">
            <a:spLocks/>
          </p:cNvSpPr>
          <p:nvPr/>
        </p:nvSpPr>
        <p:spPr>
          <a:xfrm>
            <a:off x="489775" y="1171501"/>
            <a:ext cx="6200476" cy="367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buFont typeface="Lato Light"/>
              <a:buNone/>
            </a:pPr>
            <a:r>
              <a:rPr lang="en-GB" b="1" dirty="0">
                <a:solidFill>
                  <a:schemeClr val="tx1"/>
                </a:solidFill>
              </a:rPr>
              <a:t>Compare real and predicted speed in weekday and weekend</a:t>
            </a:r>
            <a:endParaRPr lang="en-GB" dirty="0">
              <a:solidFill>
                <a:schemeClr val="tx1"/>
              </a:solidFill>
            </a:endParaRPr>
          </a:p>
          <a:p>
            <a:pPr>
              <a:buFont typeface="Lato Light"/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C96AEEC-A513-4E54-9A1D-66496326F6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5383938"/>
              </p:ext>
            </p:extLst>
          </p:nvPr>
        </p:nvGraphicFramePr>
        <p:xfrm>
          <a:off x="998220" y="1539240"/>
          <a:ext cx="6720840" cy="17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13418B6-2E7B-4E45-81B4-EE01ADAAEF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9631937"/>
              </p:ext>
            </p:extLst>
          </p:nvPr>
        </p:nvGraphicFramePr>
        <p:xfrm>
          <a:off x="998220" y="3339250"/>
          <a:ext cx="6720840" cy="17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F4CB3303-A46A-4004-892E-33DAA558ABA2}"/>
              </a:ext>
            </a:extLst>
          </p:cNvPr>
          <p:cNvGrpSpPr/>
          <p:nvPr/>
        </p:nvGrpSpPr>
        <p:grpSpPr>
          <a:xfrm>
            <a:off x="6152001" y="28672"/>
            <a:ext cx="2884573" cy="608229"/>
            <a:chOff x="125327" y="4294709"/>
            <a:chExt cx="3494943" cy="7369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6A516BC-95F5-42E3-9507-2C04D4800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873" b="39127"/>
            <a:stretch/>
          </p:blipFill>
          <p:spPr>
            <a:xfrm>
              <a:off x="125327" y="4427097"/>
              <a:ext cx="1493047" cy="537497"/>
            </a:xfrm>
            <a:prstGeom prst="rect">
              <a:avLst/>
            </a:prstGeom>
          </p:spPr>
        </p:pic>
        <p:pic>
          <p:nvPicPr>
            <p:cNvPr id="14" name="Picture 2" descr="Image result for national chung cheng university">
              <a:extLst>
                <a:ext uri="{FF2B5EF4-FFF2-40B4-BE49-F238E27FC236}">
                  <a16:creationId xmlns:a16="http://schemas.microsoft.com/office/drawing/2014/main" id="{C296105F-90BD-43D0-86DB-710EC670C9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925" y="4294709"/>
              <a:ext cx="788149" cy="720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Related image">
              <a:extLst>
                <a:ext uri="{FF2B5EF4-FFF2-40B4-BE49-F238E27FC236}">
                  <a16:creationId xmlns:a16="http://schemas.microsoft.com/office/drawing/2014/main" id="{3950DDB9-F60A-4788-8CEF-8BE3D6DE1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685" y="4399020"/>
              <a:ext cx="594203" cy="593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Image result for kmutt">
              <a:extLst>
                <a:ext uri="{FF2B5EF4-FFF2-40B4-BE49-F238E27FC236}">
                  <a16:creationId xmlns:a16="http://schemas.microsoft.com/office/drawing/2014/main" id="{75D9125D-C5BF-4B01-8ABB-E3C7A00406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4370468"/>
              <a:ext cx="661170" cy="66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192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ctrTitle" idx="4294967295"/>
          </p:nvPr>
        </p:nvSpPr>
        <p:spPr>
          <a:xfrm>
            <a:off x="741475" y="2400114"/>
            <a:ext cx="7772400" cy="894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2.93%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subTitle" idx="4294967295"/>
          </p:nvPr>
        </p:nvSpPr>
        <p:spPr>
          <a:xfrm>
            <a:off x="741475" y="3211712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</a:rPr>
              <a:t>Mean Absolute Error</a:t>
            </a:r>
            <a:endParaRPr lang="en" sz="1400" dirty="0">
              <a:solidFill>
                <a:srgbClr val="FFFFFF"/>
              </a:solidFill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ctrTitle" idx="4294967295"/>
          </p:nvPr>
        </p:nvSpPr>
        <p:spPr>
          <a:xfrm>
            <a:off x="741475" y="991093"/>
            <a:ext cx="7772400" cy="894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</a:rPr>
              <a:t>3.48%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subTitle" idx="4294967295"/>
          </p:nvPr>
        </p:nvSpPr>
        <p:spPr>
          <a:xfrm>
            <a:off x="685800" y="1762715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</a:rPr>
              <a:t>Root Mean </a:t>
            </a:r>
            <a:r>
              <a:rPr lang="en-GB" sz="1400" dirty="0" err="1">
                <a:solidFill>
                  <a:srgbClr val="FFFFFF"/>
                </a:solidFill>
              </a:rPr>
              <a:t>Squre</a:t>
            </a:r>
            <a:r>
              <a:rPr lang="en-GB" sz="1400" dirty="0">
                <a:solidFill>
                  <a:srgbClr val="FFFFFF"/>
                </a:solidFill>
              </a:rPr>
              <a:t> Error (RMSE)</a:t>
            </a:r>
            <a:endParaRPr lang="en" sz="1400" dirty="0">
              <a:solidFill>
                <a:srgbClr val="FFFFFF"/>
              </a:solidFill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FDF0E6-8872-4122-A1B8-DC732E7C14CC}"/>
              </a:ext>
            </a:extLst>
          </p:cNvPr>
          <p:cNvGrpSpPr/>
          <p:nvPr/>
        </p:nvGrpSpPr>
        <p:grpSpPr>
          <a:xfrm>
            <a:off x="125327" y="4423409"/>
            <a:ext cx="2884573" cy="608229"/>
            <a:chOff x="125327" y="4294709"/>
            <a:chExt cx="3494943" cy="7369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B65FB7-8C01-4A64-BB7A-2E74DB1A8E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873" b="39127"/>
            <a:stretch/>
          </p:blipFill>
          <p:spPr>
            <a:xfrm>
              <a:off x="125327" y="4427097"/>
              <a:ext cx="1493047" cy="537497"/>
            </a:xfrm>
            <a:prstGeom prst="rect">
              <a:avLst/>
            </a:prstGeom>
          </p:spPr>
        </p:pic>
        <p:pic>
          <p:nvPicPr>
            <p:cNvPr id="11" name="Picture 2" descr="Image result for national chung cheng university">
              <a:extLst>
                <a:ext uri="{FF2B5EF4-FFF2-40B4-BE49-F238E27FC236}">
                  <a16:creationId xmlns:a16="http://schemas.microsoft.com/office/drawing/2014/main" id="{835B05D5-86FE-4DF7-93A8-E579D3DDA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925" y="4294709"/>
              <a:ext cx="788149" cy="720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Related image">
              <a:extLst>
                <a:ext uri="{FF2B5EF4-FFF2-40B4-BE49-F238E27FC236}">
                  <a16:creationId xmlns:a16="http://schemas.microsoft.com/office/drawing/2014/main" id="{738D6785-D41B-49C4-BD28-DCA7F02C9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685" y="4399020"/>
              <a:ext cx="594203" cy="593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Image result for kmutt">
              <a:extLst>
                <a:ext uri="{FF2B5EF4-FFF2-40B4-BE49-F238E27FC236}">
                  <a16:creationId xmlns:a16="http://schemas.microsoft.com/office/drawing/2014/main" id="{D323D7BE-5C39-4086-89EB-37B1BD655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4370468"/>
              <a:ext cx="661170" cy="66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11150" y="1291585"/>
            <a:ext cx="6088326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>
                <a:solidFill>
                  <a:schemeClr val="tx1"/>
                </a:solidFill>
              </a:rPr>
              <a:t>Conclusion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4" name="Shape 123">
            <a:extLst>
              <a:ext uri="{FF2B5EF4-FFF2-40B4-BE49-F238E27FC236}">
                <a16:creationId xmlns:a16="http://schemas.microsoft.com/office/drawing/2014/main" id="{5CB77EFF-C190-4847-B428-6DA38C1B1836}"/>
              </a:ext>
            </a:extLst>
          </p:cNvPr>
          <p:cNvSpPr txBox="1">
            <a:spLocks/>
          </p:cNvSpPr>
          <p:nvPr/>
        </p:nvSpPr>
        <p:spPr>
          <a:xfrm>
            <a:off x="411150" y="2301704"/>
            <a:ext cx="6200476" cy="17321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indent="-171450"/>
            <a:r>
              <a:rPr lang="en-GB" sz="2000" dirty="0">
                <a:solidFill>
                  <a:schemeClr val="tx1"/>
                </a:solidFill>
              </a:rPr>
              <a:t>Prediction application can be built based on the RBM model to help plan and find the best route to reach the destination</a:t>
            </a:r>
          </a:p>
          <a:p>
            <a:pPr marL="171450" indent="-171450"/>
            <a:r>
              <a:rPr lang="en-GB" sz="2000" dirty="0">
                <a:solidFill>
                  <a:schemeClr val="tx1"/>
                </a:solidFill>
              </a:rPr>
              <a:t>The model can be achieved up to 95% accuracy.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DE88A2-3892-419B-B2E3-6FC62B331744}"/>
              </a:ext>
            </a:extLst>
          </p:cNvPr>
          <p:cNvGrpSpPr/>
          <p:nvPr/>
        </p:nvGrpSpPr>
        <p:grpSpPr>
          <a:xfrm>
            <a:off x="125327" y="4423409"/>
            <a:ext cx="2884573" cy="608229"/>
            <a:chOff x="125327" y="4294709"/>
            <a:chExt cx="3494943" cy="7369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9B2C8F-BAD7-4D2A-8FB4-93B93310E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873" b="39127"/>
            <a:stretch/>
          </p:blipFill>
          <p:spPr>
            <a:xfrm>
              <a:off x="125327" y="4427097"/>
              <a:ext cx="1493047" cy="537497"/>
            </a:xfrm>
            <a:prstGeom prst="rect">
              <a:avLst/>
            </a:prstGeom>
          </p:spPr>
        </p:pic>
        <p:pic>
          <p:nvPicPr>
            <p:cNvPr id="7" name="Picture 2" descr="Image result for national chung cheng university">
              <a:extLst>
                <a:ext uri="{FF2B5EF4-FFF2-40B4-BE49-F238E27FC236}">
                  <a16:creationId xmlns:a16="http://schemas.microsoft.com/office/drawing/2014/main" id="{6031EC47-5778-424F-9423-F7C04E75FC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925" y="4294709"/>
              <a:ext cx="788149" cy="720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Related image">
              <a:extLst>
                <a:ext uri="{FF2B5EF4-FFF2-40B4-BE49-F238E27FC236}">
                  <a16:creationId xmlns:a16="http://schemas.microsoft.com/office/drawing/2014/main" id="{C4B540F3-DD37-4D88-B58F-380AD5015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685" y="4399020"/>
              <a:ext cx="594203" cy="593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Image result for kmutt">
              <a:extLst>
                <a:ext uri="{FF2B5EF4-FFF2-40B4-BE49-F238E27FC236}">
                  <a16:creationId xmlns:a16="http://schemas.microsoft.com/office/drawing/2014/main" id="{C2559570-44CF-4D42-B277-8CC770D73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4370468"/>
              <a:ext cx="661170" cy="66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0887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89775" y="789809"/>
            <a:ext cx="57147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>
                <a:solidFill>
                  <a:schemeClr val="tx1"/>
                </a:solidFill>
              </a:rPr>
              <a:t>Living and Traveling in Taiwan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1C49C9-DAC0-4119-A779-225E7C3B9C5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89775" y="1647209"/>
            <a:ext cx="7276275" cy="2995911"/>
          </a:xfrm>
        </p:spPr>
        <p:txBody>
          <a:bodyPr/>
          <a:lstStyle/>
          <a:p>
            <a:pPr>
              <a:buNone/>
            </a:pPr>
            <a:r>
              <a:rPr lang="en-US" sz="1800" b="1" dirty="0">
                <a:solidFill>
                  <a:schemeClr val="tx1"/>
                </a:solidFill>
              </a:rPr>
              <a:t>Special thanks to..</a:t>
            </a:r>
          </a:p>
          <a:p>
            <a:pPr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 Data Management Laboratory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 Advanced Institute of Manufacturing with High- Tech Innovations 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 National Chung Cheng University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Dà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chī</a:t>
            </a:r>
            <a:r>
              <a:rPr lang="en-US" sz="1800" dirty="0">
                <a:solidFill>
                  <a:schemeClr val="tx1"/>
                </a:solidFill>
              </a:rPr>
              <a:t> restaurants, Family mart and 7-11</a:t>
            </a:r>
            <a:endParaRPr lang="th-TH" sz="1800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5B516D-E876-4D8E-8E1B-64B515080D4A}"/>
              </a:ext>
            </a:extLst>
          </p:cNvPr>
          <p:cNvGrpSpPr/>
          <p:nvPr/>
        </p:nvGrpSpPr>
        <p:grpSpPr>
          <a:xfrm>
            <a:off x="125327" y="4423409"/>
            <a:ext cx="2884573" cy="608229"/>
            <a:chOff x="125327" y="4294709"/>
            <a:chExt cx="3494943" cy="73692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6FEE4CB-B483-4291-9809-902EC5C98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873" b="39127"/>
            <a:stretch/>
          </p:blipFill>
          <p:spPr>
            <a:xfrm>
              <a:off x="125327" y="4427097"/>
              <a:ext cx="1493047" cy="537497"/>
            </a:xfrm>
            <a:prstGeom prst="rect">
              <a:avLst/>
            </a:prstGeom>
          </p:spPr>
        </p:pic>
        <p:pic>
          <p:nvPicPr>
            <p:cNvPr id="27" name="Picture 2" descr="Image result for national chung cheng university">
              <a:extLst>
                <a:ext uri="{FF2B5EF4-FFF2-40B4-BE49-F238E27FC236}">
                  <a16:creationId xmlns:a16="http://schemas.microsoft.com/office/drawing/2014/main" id="{2D3022AA-B3F2-45C9-8113-168F084759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925" y="4294709"/>
              <a:ext cx="788149" cy="720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Related image">
              <a:extLst>
                <a:ext uri="{FF2B5EF4-FFF2-40B4-BE49-F238E27FC236}">
                  <a16:creationId xmlns:a16="http://schemas.microsoft.com/office/drawing/2014/main" id="{665103DE-4784-4A06-A5B7-70FC1D3728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685" y="4399020"/>
              <a:ext cx="594203" cy="593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 descr="Image result for kmutt">
              <a:extLst>
                <a:ext uri="{FF2B5EF4-FFF2-40B4-BE49-F238E27FC236}">
                  <a16:creationId xmlns:a16="http://schemas.microsoft.com/office/drawing/2014/main" id="{AC38DE0E-44BB-4A32-886D-69EEB2E76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4370468"/>
              <a:ext cx="661170" cy="66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 idx="4294967295"/>
          </p:nvPr>
        </p:nvSpPr>
        <p:spPr>
          <a:xfrm>
            <a:off x="1816350" y="167825"/>
            <a:ext cx="5511300" cy="476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 dirty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-GB" sz="1600" b="1" dirty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Travel </a:t>
            </a:r>
            <a:r>
              <a:rPr lang="en" sz="1600" b="1" dirty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Maps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15</a:t>
            </a:fld>
            <a:endParaRPr lang="en">
              <a:solidFill>
                <a:srgbClr val="99999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CDDC4-B87F-4622-93D8-7068B0308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400" y="765974"/>
            <a:ext cx="2378921" cy="3568381"/>
          </a:xfrm>
          <a:prstGeom prst="rect">
            <a:avLst/>
          </a:prstGeom>
        </p:spPr>
      </p:pic>
      <p:sp>
        <p:nvSpPr>
          <p:cNvPr id="12" name="Shape 278">
            <a:extLst>
              <a:ext uri="{FF2B5EF4-FFF2-40B4-BE49-F238E27FC236}">
                <a16:creationId xmlns:a16="http://schemas.microsoft.com/office/drawing/2014/main" id="{634FF40C-0867-4854-85BA-6F08D7ACB7C1}"/>
              </a:ext>
            </a:extLst>
          </p:cNvPr>
          <p:cNvSpPr/>
          <p:nvPr/>
        </p:nvSpPr>
        <p:spPr>
          <a:xfrm>
            <a:off x="3790017" y="3360541"/>
            <a:ext cx="143027" cy="190314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solidFill>
              <a:srgbClr val="FF9900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278">
            <a:extLst>
              <a:ext uri="{FF2B5EF4-FFF2-40B4-BE49-F238E27FC236}">
                <a16:creationId xmlns:a16="http://schemas.microsoft.com/office/drawing/2014/main" id="{C25A9260-CC17-4CD6-96E9-B23C7D2DB42F}"/>
              </a:ext>
            </a:extLst>
          </p:cNvPr>
          <p:cNvSpPr/>
          <p:nvPr/>
        </p:nvSpPr>
        <p:spPr>
          <a:xfrm>
            <a:off x="3983324" y="2433514"/>
            <a:ext cx="143027" cy="190314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solidFill>
              <a:srgbClr val="6600CC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278">
            <a:extLst>
              <a:ext uri="{FF2B5EF4-FFF2-40B4-BE49-F238E27FC236}">
                <a16:creationId xmlns:a16="http://schemas.microsoft.com/office/drawing/2014/main" id="{A6C73065-B406-4ECC-90A7-80E6E336DE70}"/>
              </a:ext>
            </a:extLst>
          </p:cNvPr>
          <p:cNvSpPr/>
          <p:nvPr/>
        </p:nvSpPr>
        <p:spPr>
          <a:xfrm>
            <a:off x="3668867" y="2871646"/>
            <a:ext cx="143027" cy="190314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solidFill>
              <a:srgbClr val="0070C0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78">
            <a:extLst>
              <a:ext uri="{FF2B5EF4-FFF2-40B4-BE49-F238E27FC236}">
                <a16:creationId xmlns:a16="http://schemas.microsoft.com/office/drawing/2014/main" id="{0B4B9394-5C7E-411B-A654-F3A69F74EA82}"/>
              </a:ext>
            </a:extLst>
          </p:cNvPr>
          <p:cNvSpPr/>
          <p:nvPr/>
        </p:nvSpPr>
        <p:spPr>
          <a:xfrm>
            <a:off x="4297650" y="2433514"/>
            <a:ext cx="143027" cy="190314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solidFill>
              <a:srgbClr val="00B050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E5390F-1405-41E6-8C58-692C0D5B1DE1}"/>
              </a:ext>
            </a:extLst>
          </p:cNvPr>
          <p:cNvGrpSpPr/>
          <p:nvPr/>
        </p:nvGrpSpPr>
        <p:grpSpPr>
          <a:xfrm>
            <a:off x="5424459" y="2033496"/>
            <a:ext cx="649573" cy="315933"/>
            <a:chOff x="909718" y="1606270"/>
            <a:chExt cx="1687018" cy="47122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86F55FA-0AB9-4473-943D-F6F30A2A7CAA}"/>
                </a:ext>
              </a:extLst>
            </p:cNvPr>
            <p:cNvSpPr/>
            <p:nvPr/>
          </p:nvSpPr>
          <p:spPr>
            <a:xfrm>
              <a:off x="909718" y="1607759"/>
              <a:ext cx="1664342" cy="46973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6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2" name="Text Placeholder 6">
              <a:extLst>
                <a:ext uri="{FF2B5EF4-FFF2-40B4-BE49-F238E27FC236}">
                  <a16:creationId xmlns:a16="http://schemas.microsoft.com/office/drawing/2014/main" id="{C914A7D2-CA69-4CDC-B63F-2476389BF8BD}"/>
                </a:ext>
              </a:extLst>
            </p:cNvPr>
            <p:cNvSpPr txBox="1">
              <a:spLocks/>
            </p:cNvSpPr>
            <p:nvPr/>
          </p:nvSpPr>
          <p:spPr>
            <a:xfrm>
              <a:off x="953576" y="1606270"/>
              <a:ext cx="1643160" cy="30234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Char char="×"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Char char="×"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Char char="×"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Char char="×"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None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None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None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None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None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9pPr>
            </a:lstStyle>
            <a:p>
              <a:pPr algn="ctr">
                <a:buFont typeface="Lato Light"/>
                <a:buNone/>
              </a:pPr>
              <a:r>
                <a:rPr lang="en-US" sz="1100" b="1" dirty="0">
                  <a:solidFill>
                    <a:schemeClr val="tx1"/>
                  </a:solidFill>
                </a:rPr>
                <a:t>Chiayi</a:t>
              </a:r>
              <a:endParaRPr lang="th-TH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144598-C65A-47EE-8BEA-BBD2A96A5261}"/>
              </a:ext>
            </a:extLst>
          </p:cNvPr>
          <p:cNvGrpSpPr/>
          <p:nvPr/>
        </p:nvGrpSpPr>
        <p:grpSpPr>
          <a:xfrm>
            <a:off x="2613434" y="1532516"/>
            <a:ext cx="633167" cy="388381"/>
            <a:chOff x="909717" y="1607759"/>
            <a:chExt cx="1769390" cy="217433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79F59D8-E7AC-47B4-AED5-D534262777A0}"/>
                </a:ext>
              </a:extLst>
            </p:cNvPr>
            <p:cNvSpPr/>
            <p:nvPr/>
          </p:nvSpPr>
          <p:spPr>
            <a:xfrm>
              <a:off x="909717" y="1607759"/>
              <a:ext cx="1769389" cy="217433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8" name="Text Placeholder 6">
              <a:extLst>
                <a:ext uri="{FF2B5EF4-FFF2-40B4-BE49-F238E27FC236}">
                  <a16:creationId xmlns:a16="http://schemas.microsoft.com/office/drawing/2014/main" id="{85D12864-D0C3-457E-8044-07A6071D1AEF}"/>
                </a:ext>
              </a:extLst>
            </p:cNvPr>
            <p:cNvSpPr txBox="1">
              <a:spLocks/>
            </p:cNvSpPr>
            <p:nvPr/>
          </p:nvSpPr>
          <p:spPr>
            <a:xfrm>
              <a:off x="930901" y="1662358"/>
              <a:ext cx="1748206" cy="167795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Char char="×"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Char char="×"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Char char="×"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Char char="×"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None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None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None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None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None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9pPr>
            </a:lstStyle>
            <a:p>
              <a:pPr>
                <a:buFont typeface="Lato Light"/>
                <a:buNone/>
              </a:pPr>
              <a:r>
                <a:rPr lang="en-US" sz="1100" b="1" dirty="0">
                  <a:solidFill>
                    <a:schemeClr val="tx1"/>
                  </a:solidFill>
                </a:rPr>
                <a:t>Tainan</a:t>
              </a:r>
              <a:endParaRPr lang="th-TH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0729BF-B496-48C8-8DD7-5587CB4EE4BC}"/>
              </a:ext>
            </a:extLst>
          </p:cNvPr>
          <p:cNvGrpSpPr/>
          <p:nvPr/>
        </p:nvGrpSpPr>
        <p:grpSpPr>
          <a:xfrm>
            <a:off x="5431811" y="2841457"/>
            <a:ext cx="1383429" cy="368811"/>
            <a:chOff x="909718" y="1607759"/>
            <a:chExt cx="1865722" cy="217433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E84959C-B12D-482C-9F6D-2B41476B1FC2}"/>
                </a:ext>
              </a:extLst>
            </p:cNvPr>
            <p:cNvSpPr/>
            <p:nvPr/>
          </p:nvSpPr>
          <p:spPr>
            <a:xfrm>
              <a:off x="909718" y="1607759"/>
              <a:ext cx="892785" cy="217433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1" name="Text Placeholder 6">
              <a:extLst>
                <a:ext uri="{FF2B5EF4-FFF2-40B4-BE49-F238E27FC236}">
                  <a16:creationId xmlns:a16="http://schemas.microsoft.com/office/drawing/2014/main" id="{EC602362-E787-47FB-9C47-537781B8DF89}"/>
                </a:ext>
              </a:extLst>
            </p:cNvPr>
            <p:cNvSpPr txBox="1">
              <a:spLocks/>
            </p:cNvSpPr>
            <p:nvPr/>
          </p:nvSpPr>
          <p:spPr>
            <a:xfrm>
              <a:off x="930902" y="1662357"/>
              <a:ext cx="1844538" cy="17308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Char char="×"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Char char="×"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Char char="×"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Char char="×"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None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None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None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None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None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9pPr>
            </a:lstStyle>
            <a:p>
              <a:pPr>
                <a:buFont typeface="Lato Light"/>
                <a:buNone/>
              </a:pPr>
              <a:r>
                <a:rPr lang="en-US" sz="1100" b="1" dirty="0">
                  <a:solidFill>
                    <a:schemeClr val="tx1"/>
                  </a:solidFill>
                </a:rPr>
                <a:t>Alishan</a:t>
              </a:r>
              <a:endParaRPr lang="th-TH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1CD1046-2861-49A5-ABAD-88368B93D6B4}"/>
              </a:ext>
            </a:extLst>
          </p:cNvPr>
          <p:cNvGrpSpPr/>
          <p:nvPr/>
        </p:nvGrpSpPr>
        <p:grpSpPr>
          <a:xfrm>
            <a:off x="2245747" y="3220023"/>
            <a:ext cx="940673" cy="368812"/>
            <a:chOff x="909718" y="1607759"/>
            <a:chExt cx="1679935" cy="217433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716F261-17CE-4B38-857E-8CFB31A735E9}"/>
                </a:ext>
              </a:extLst>
            </p:cNvPr>
            <p:cNvSpPr/>
            <p:nvPr/>
          </p:nvSpPr>
          <p:spPr>
            <a:xfrm>
              <a:off x="909718" y="1607759"/>
              <a:ext cx="1664342" cy="217433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4" name="Text Placeholder 6">
              <a:extLst>
                <a:ext uri="{FF2B5EF4-FFF2-40B4-BE49-F238E27FC236}">
                  <a16:creationId xmlns:a16="http://schemas.microsoft.com/office/drawing/2014/main" id="{A059DBE2-C75D-4CFA-BC6B-DF3002D0AFEF}"/>
                </a:ext>
              </a:extLst>
            </p:cNvPr>
            <p:cNvSpPr txBox="1">
              <a:spLocks/>
            </p:cNvSpPr>
            <p:nvPr/>
          </p:nvSpPr>
          <p:spPr>
            <a:xfrm>
              <a:off x="930902" y="1662357"/>
              <a:ext cx="1658751" cy="211972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Char char="×"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Char char="×"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Char char="×"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Char char="×"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None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None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None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None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ct val="100000"/>
                <a:buFont typeface="Lato Light"/>
                <a:buNone/>
                <a:defRPr sz="1200" b="0" i="0" u="none" strike="noStrike" cap="none">
                  <a:solidFill>
                    <a:srgbClr val="666666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9pPr>
            </a:lstStyle>
            <a:p>
              <a:pPr algn="ctr">
                <a:buFont typeface="Lato Light"/>
                <a:buNone/>
              </a:pPr>
              <a:r>
                <a:rPr lang="en-US" sz="1100" b="1" dirty="0">
                  <a:solidFill>
                    <a:schemeClr val="tx1"/>
                  </a:solidFill>
                </a:rPr>
                <a:t>Kaohsiung</a:t>
              </a:r>
              <a:endParaRPr lang="th-TH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Shape 278">
            <a:extLst>
              <a:ext uri="{FF2B5EF4-FFF2-40B4-BE49-F238E27FC236}">
                <a16:creationId xmlns:a16="http://schemas.microsoft.com/office/drawing/2014/main" id="{70D7E515-8139-4735-A0A2-964EA1F1E93F}"/>
              </a:ext>
            </a:extLst>
          </p:cNvPr>
          <p:cNvSpPr/>
          <p:nvPr/>
        </p:nvSpPr>
        <p:spPr>
          <a:xfrm>
            <a:off x="5158710" y="878764"/>
            <a:ext cx="143027" cy="190314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solidFill>
              <a:srgbClr val="FF0000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A68198CB-2986-4A99-BEF4-14C7E3DAC6BA}"/>
              </a:ext>
            </a:extLst>
          </p:cNvPr>
          <p:cNvSpPr txBox="1">
            <a:spLocks/>
          </p:cNvSpPr>
          <p:nvPr/>
        </p:nvSpPr>
        <p:spPr>
          <a:xfrm>
            <a:off x="4869425" y="1006233"/>
            <a:ext cx="1119730" cy="242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buFont typeface="Lato Light"/>
              <a:buNone/>
            </a:pPr>
            <a:r>
              <a:rPr lang="en-US" sz="1100" b="1" dirty="0">
                <a:solidFill>
                  <a:srgbClr val="FF0000"/>
                </a:solidFill>
              </a:rPr>
              <a:t>Taipei</a:t>
            </a:r>
            <a:endParaRPr lang="th-TH" sz="1100" dirty="0">
              <a:solidFill>
                <a:srgbClr val="FF0000"/>
              </a:solidFill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1588016-CCD1-4325-B9D2-55BE5FADB8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37631" y="2038707"/>
            <a:ext cx="1149658" cy="455839"/>
          </a:xfrm>
          <a:prstGeom prst="bentConnector3">
            <a:avLst>
              <a:gd name="adj1" fmla="val -354"/>
            </a:avLst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2CB525C-28F7-41E9-A3FB-A1DD93B544BB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054837" y="2191963"/>
            <a:ext cx="1369622" cy="225751"/>
          </a:xfrm>
          <a:prstGeom prst="bentConnector3">
            <a:avLst>
              <a:gd name="adj1" fmla="val 528"/>
            </a:avLst>
          </a:prstGeom>
          <a:ln>
            <a:solidFill>
              <a:srgbClr val="6600C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E0687A1-DB9B-4021-9938-7A9EF512096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4367743" y="2668053"/>
            <a:ext cx="1064068" cy="357810"/>
          </a:xfrm>
          <a:prstGeom prst="bentConnector3">
            <a:avLst>
              <a:gd name="adj1" fmla="val 542"/>
            </a:avLst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FB5D01E3-CE81-4F22-8F7A-F5E1C227D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906" y="973921"/>
            <a:ext cx="1396763" cy="10475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66BECF-BA1C-4D0A-AA35-EBB5D7B7D9E1}"/>
              </a:ext>
            </a:extLst>
          </p:cNvPr>
          <p:cNvCxnSpPr>
            <a:cxnSpLocks/>
          </p:cNvCxnSpPr>
          <p:nvPr/>
        </p:nvCxnSpPr>
        <p:spPr>
          <a:xfrm flipV="1">
            <a:off x="3199773" y="3404429"/>
            <a:ext cx="553960" cy="4630"/>
          </a:xfrm>
          <a:prstGeom prst="line">
            <a:avLst/>
          </a:prstGeom>
          <a:ln>
            <a:solidFill>
              <a:srgbClr val="FF99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82E16AEA-E264-4955-9936-6AF2F1E92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859" y="3393360"/>
            <a:ext cx="1720958" cy="1290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C7C44740-304A-4E25-BA7F-793713E2D2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993"/>
          <a:stretch/>
        </p:blipFill>
        <p:spPr>
          <a:xfrm>
            <a:off x="2258175" y="3676613"/>
            <a:ext cx="2608197" cy="1141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D4145643-6BF5-4D5D-A7CA-8DA80725C9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180" y="2235233"/>
            <a:ext cx="1643903" cy="1232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52BA6E27-B8C2-4E72-A13F-D93B443F64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514" y="450895"/>
            <a:ext cx="1732336" cy="1299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9A93FEA7-FEBE-4E76-8C5F-7B62BACA1E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288302" y="1588156"/>
            <a:ext cx="1442928" cy="1082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D418F821-3913-4CC7-ABC3-249A3CF058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5321" y="3225859"/>
            <a:ext cx="2152085" cy="1208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923BC8D-D09F-4FAA-A9E4-56B6ED9085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9365" y="660281"/>
            <a:ext cx="1629357" cy="122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53874437-1A80-43D6-B008-BF396E999A02}"/>
              </a:ext>
            </a:extLst>
          </p:cNvPr>
          <p:cNvGrpSpPr/>
          <p:nvPr/>
        </p:nvGrpSpPr>
        <p:grpSpPr>
          <a:xfrm>
            <a:off x="5885363" y="4510986"/>
            <a:ext cx="2884573" cy="608229"/>
            <a:chOff x="125327" y="4294709"/>
            <a:chExt cx="3494943" cy="736929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FDA9E9E3-A985-4D9E-A252-8FD8F8F88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24873" b="39127"/>
            <a:stretch/>
          </p:blipFill>
          <p:spPr>
            <a:xfrm>
              <a:off x="125327" y="4427097"/>
              <a:ext cx="1493047" cy="537497"/>
            </a:xfrm>
            <a:prstGeom prst="rect">
              <a:avLst/>
            </a:prstGeom>
          </p:spPr>
        </p:pic>
        <p:pic>
          <p:nvPicPr>
            <p:cNvPr id="96" name="Picture 2" descr="Image result for national chung cheng university">
              <a:extLst>
                <a:ext uri="{FF2B5EF4-FFF2-40B4-BE49-F238E27FC236}">
                  <a16:creationId xmlns:a16="http://schemas.microsoft.com/office/drawing/2014/main" id="{3AA2121C-6C46-4C8E-A0DC-6F48A678A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925" y="4294709"/>
              <a:ext cx="788149" cy="720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4" descr="Related image">
              <a:extLst>
                <a:ext uri="{FF2B5EF4-FFF2-40B4-BE49-F238E27FC236}">
                  <a16:creationId xmlns:a16="http://schemas.microsoft.com/office/drawing/2014/main" id="{82758E11-2617-4195-BAB5-FB43E1B27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685" y="4399020"/>
              <a:ext cx="594203" cy="593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6" descr="Image result for kmutt">
              <a:extLst>
                <a:ext uri="{FF2B5EF4-FFF2-40B4-BE49-F238E27FC236}">
                  <a16:creationId xmlns:a16="http://schemas.microsoft.com/office/drawing/2014/main" id="{EC8F84E9-6EBB-467B-9C9E-1AD1A40567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4370468"/>
              <a:ext cx="661170" cy="66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ctrTitle" idx="4294967295"/>
          </p:nvPr>
        </p:nvSpPr>
        <p:spPr>
          <a:xfrm>
            <a:off x="2205833" y="1392570"/>
            <a:ext cx="48639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subTitle" idx="4294967295"/>
          </p:nvPr>
        </p:nvSpPr>
        <p:spPr>
          <a:xfrm>
            <a:off x="2205833" y="2592124"/>
            <a:ext cx="48639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94D30D-20E2-430D-A667-0821B45B0169}"/>
              </a:ext>
            </a:extLst>
          </p:cNvPr>
          <p:cNvGrpSpPr/>
          <p:nvPr/>
        </p:nvGrpSpPr>
        <p:grpSpPr>
          <a:xfrm>
            <a:off x="125327" y="4423409"/>
            <a:ext cx="2884573" cy="608229"/>
            <a:chOff x="125327" y="4294709"/>
            <a:chExt cx="3494943" cy="7369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5997F5-005C-4315-832D-248E99566A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873" b="39127"/>
            <a:stretch/>
          </p:blipFill>
          <p:spPr>
            <a:xfrm>
              <a:off x="125327" y="4427097"/>
              <a:ext cx="1493047" cy="537497"/>
            </a:xfrm>
            <a:prstGeom prst="rect">
              <a:avLst/>
            </a:prstGeom>
          </p:spPr>
        </p:pic>
        <p:pic>
          <p:nvPicPr>
            <p:cNvPr id="8" name="Picture 2" descr="Image result for national chung cheng university">
              <a:extLst>
                <a:ext uri="{FF2B5EF4-FFF2-40B4-BE49-F238E27FC236}">
                  <a16:creationId xmlns:a16="http://schemas.microsoft.com/office/drawing/2014/main" id="{4470E3E6-87AD-4E9A-8AF2-CF675CAE2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925" y="4294709"/>
              <a:ext cx="788149" cy="720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Related image">
              <a:extLst>
                <a:ext uri="{FF2B5EF4-FFF2-40B4-BE49-F238E27FC236}">
                  <a16:creationId xmlns:a16="http://schemas.microsoft.com/office/drawing/2014/main" id="{19A052F4-6694-4559-BFBD-DBCFE515B8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685" y="4399020"/>
              <a:ext cx="594203" cy="593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Image result for kmutt">
              <a:extLst>
                <a:ext uri="{FF2B5EF4-FFF2-40B4-BE49-F238E27FC236}">
                  <a16:creationId xmlns:a16="http://schemas.microsoft.com/office/drawing/2014/main" id="{F0CD559B-777F-4532-8175-BD4D1E8AE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4370468"/>
              <a:ext cx="661170" cy="66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55113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>
                <a:solidFill>
                  <a:schemeClr val="tx1"/>
                </a:solidFill>
              </a:rPr>
              <a:t>Outline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297424"/>
            <a:ext cx="5753100" cy="29972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Clr>
                <a:schemeClr val="dk1"/>
              </a:buClr>
              <a:buSzPct val="91666"/>
            </a:pPr>
            <a:r>
              <a:rPr lang="en-US" sz="1400" b="1" dirty="0">
                <a:solidFill>
                  <a:schemeClr val="tx1"/>
                </a:solidFill>
              </a:rPr>
              <a:t>Background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ct val="91666"/>
            </a:pPr>
            <a:r>
              <a:rPr lang="en-US" sz="1400" b="1" dirty="0">
                <a:solidFill>
                  <a:schemeClr val="tx1"/>
                </a:solidFill>
              </a:rPr>
              <a:t>Objective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ct val="91666"/>
            </a:pPr>
            <a:r>
              <a:rPr lang="en-US" sz="1400" b="1" dirty="0">
                <a:solidFill>
                  <a:schemeClr val="tx1"/>
                </a:solidFill>
              </a:rPr>
              <a:t>Traffic flow prediction model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ct val="91666"/>
            </a:pPr>
            <a:r>
              <a:rPr lang="en-US" sz="1400" b="1" dirty="0">
                <a:solidFill>
                  <a:schemeClr val="tx1"/>
                </a:solidFill>
              </a:rPr>
              <a:t>Experiment result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ct val="91666"/>
            </a:pPr>
            <a:r>
              <a:rPr lang="en-US" sz="1400" b="1" dirty="0">
                <a:solidFill>
                  <a:schemeClr val="tx1"/>
                </a:solidFill>
              </a:rPr>
              <a:t>Conclusion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ct val="91666"/>
            </a:pPr>
            <a:r>
              <a:rPr lang="en-US" sz="1400" b="1" dirty="0">
                <a:solidFill>
                  <a:schemeClr val="tx1"/>
                </a:solidFill>
              </a:rPr>
              <a:t>Living &amp; Traveling in Taiwan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072429-FAA2-4464-A138-8C7352A05E9D}"/>
              </a:ext>
            </a:extLst>
          </p:cNvPr>
          <p:cNvGrpSpPr/>
          <p:nvPr/>
        </p:nvGrpSpPr>
        <p:grpSpPr>
          <a:xfrm>
            <a:off x="125327" y="4423409"/>
            <a:ext cx="2884573" cy="608229"/>
            <a:chOff x="125327" y="4294709"/>
            <a:chExt cx="3494943" cy="73692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5DB30A-1003-415E-B809-D5EAB384ED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873" b="39127"/>
            <a:stretch/>
          </p:blipFill>
          <p:spPr>
            <a:xfrm>
              <a:off x="125327" y="4427097"/>
              <a:ext cx="1493047" cy="537497"/>
            </a:xfrm>
            <a:prstGeom prst="rect">
              <a:avLst/>
            </a:prstGeom>
          </p:spPr>
        </p:pic>
        <p:pic>
          <p:nvPicPr>
            <p:cNvPr id="18" name="Picture 2" descr="Image result for national chung cheng university">
              <a:extLst>
                <a:ext uri="{FF2B5EF4-FFF2-40B4-BE49-F238E27FC236}">
                  <a16:creationId xmlns:a16="http://schemas.microsoft.com/office/drawing/2014/main" id="{EC03587C-A8D8-46D2-9607-09B10BCF5B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925" y="4294709"/>
              <a:ext cx="788149" cy="720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Related image">
              <a:extLst>
                <a:ext uri="{FF2B5EF4-FFF2-40B4-BE49-F238E27FC236}">
                  <a16:creationId xmlns:a16="http://schemas.microsoft.com/office/drawing/2014/main" id="{0B8F42B3-A6D8-4E5B-A0F4-046D3E4D10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685" y="4399020"/>
              <a:ext cx="594203" cy="593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Image result for kmutt">
              <a:extLst>
                <a:ext uri="{FF2B5EF4-FFF2-40B4-BE49-F238E27FC236}">
                  <a16:creationId xmlns:a16="http://schemas.microsoft.com/office/drawing/2014/main" id="{A2085E7E-33D4-447D-8DC6-A83CF4FF7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4370468"/>
              <a:ext cx="661170" cy="66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366768" y="87305"/>
            <a:ext cx="5346609" cy="99520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GB" dirty="0">
                <a:solidFill>
                  <a:schemeClr val="tx1"/>
                </a:solidFill>
              </a:rPr>
              <a:t>Background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subTitle" idx="1"/>
          </p:nvPr>
        </p:nvSpPr>
        <p:spPr>
          <a:xfrm>
            <a:off x="366767" y="1082507"/>
            <a:ext cx="5517647" cy="189691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Location-Based Service Technology</a:t>
            </a: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Travel planning support</a:t>
            </a: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Logistic support</a:t>
            </a:r>
            <a:endParaRPr lang="en-GB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-GB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Deep Learning</a:t>
            </a: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Finding hidden features from data</a:t>
            </a: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Training predicting model</a:t>
            </a: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Using </a:t>
            </a:r>
            <a:r>
              <a:rPr lang="en-GB" dirty="0" err="1">
                <a:solidFill>
                  <a:schemeClr val="tx1"/>
                </a:solidFill>
              </a:rPr>
              <a:t>Keras</a:t>
            </a:r>
            <a:r>
              <a:rPr lang="en-GB" dirty="0">
                <a:solidFill>
                  <a:schemeClr val="tx1"/>
                </a:solidFill>
              </a:rPr>
              <a:t> library and </a:t>
            </a:r>
            <a:r>
              <a:rPr lang="en-GB" dirty="0" err="1">
                <a:solidFill>
                  <a:schemeClr val="tx1"/>
                </a:solidFill>
              </a:rPr>
              <a:t>Theano</a:t>
            </a:r>
            <a:r>
              <a:rPr lang="en-GB" dirty="0">
                <a:solidFill>
                  <a:schemeClr val="tx1"/>
                </a:solidFill>
              </a:rPr>
              <a:t> backend </a:t>
            </a: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ldNum" idx="4294967295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pic>
        <p:nvPicPr>
          <p:cNvPr id="1026" name="Picture 2" descr="Image result for google maps">
            <a:extLst>
              <a:ext uri="{FF2B5EF4-FFF2-40B4-BE49-F238E27FC236}">
                <a16:creationId xmlns:a16="http://schemas.microsoft.com/office/drawing/2014/main" id="{60D5EBB1-1ACF-4803-8CC6-E0648C1A2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093" y="1506728"/>
            <a:ext cx="532362" cy="53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pple maps">
            <a:extLst>
              <a:ext uri="{FF2B5EF4-FFF2-40B4-BE49-F238E27FC236}">
                <a16:creationId xmlns:a16="http://schemas.microsoft.com/office/drawing/2014/main" id="{295A23B6-BF90-43DF-B300-C43E6531F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768" y="1537998"/>
            <a:ext cx="469822" cy="46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12.png">
            <a:extLst>
              <a:ext uri="{FF2B5EF4-FFF2-40B4-BE49-F238E27FC236}">
                <a16:creationId xmlns:a16="http://schemas.microsoft.com/office/drawing/2014/main" id="{B6A910AE-B568-4887-9463-168068EED824}"/>
              </a:ext>
            </a:extLst>
          </p:cNvPr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102615" y="2711451"/>
            <a:ext cx="2610762" cy="1979929"/>
          </a:xfrm>
          <a:prstGeom prst="rect">
            <a:avLst/>
          </a:prstGeom>
          <a:ln/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75DC794-2429-4680-905B-CB2974514F6C}"/>
              </a:ext>
            </a:extLst>
          </p:cNvPr>
          <p:cNvGrpSpPr/>
          <p:nvPr/>
        </p:nvGrpSpPr>
        <p:grpSpPr>
          <a:xfrm>
            <a:off x="125327" y="4423409"/>
            <a:ext cx="2884573" cy="608229"/>
            <a:chOff x="125327" y="4294709"/>
            <a:chExt cx="3494943" cy="73692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7E7F774-E44D-405C-9C97-1F7258301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4873" b="39127"/>
            <a:stretch/>
          </p:blipFill>
          <p:spPr>
            <a:xfrm>
              <a:off x="125327" y="4427097"/>
              <a:ext cx="1493047" cy="537497"/>
            </a:xfrm>
            <a:prstGeom prst="rect">
              <a:avLst/>
            </a:prstGeom>
          </p:spPr>
        </p:pic>
        <p:pic>
          <p:nvPicPr>
            <p:cNvPr id="17" name="Picture 2" descr="Image result for national chung cheng university">
              <a:extLst>
                <a:ext uri="{FF2B5EF4-FFF2-40B4-BE49-F238E27FC236}">
                  <a16:creationId xmlns:a16="http://schemas.microsoft.com/office/drawing/2014/main" id="{22E02192-9DD6-41AC-B952-35FB065DD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925" y="4294709"/>
              <a:ext cx="788149" cy="720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Related image">
              <a:extLst>
                <a:ext uri="{FF2B5EF4-FFF2-40B4-BE49-F238E27FC236}">
                  <a16:creationId xmlns:a16="http://schemas.microsoft.com/office/drawing/2014/main" id="{690C27B1-B96C-40CA-81C5-DCA70DCC05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685" y="4399020"/>
              <a:ext cx="594203" cy="593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mage result for kmutt">
              <a:extLst>
                <a:ext uri="{FF2B5EF4-FFF2-40B4-BE49-F238E27FC236}">
                  <a16:creationId xmlns:a16="http://schemas.microsoft.com/office/drawing/2014/main" id="{528A3EF3-297D-4C5B-83C1-81CC377BF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4370468"/>
              <a:ext cx="661170" cy="66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29239" y="268465"/>
            <a:ext cx="55113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dirty="0">
                <a:solidFill>
                  <a:schemeClr val="tx1"/>
                </a:solidFill>
              </a:rPr>
              <a:t>Research Objective</a:t>
            </a:r>
            <a:endParaRPr lang="en" sz="3200" dirty="0">
              <a:solidFill>
                <a:schemeClr val="tx1"/>
              </a:solidFill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sp>
        <p:nvSpPr>
          <p:cNvPr id="5" name="Shape 82">
            <a:extLst>
              <a:ext uri="{FF2B5EF4-FFF2-40B4-BE49-F238E27FC236}">
                <a16:creationId xmlns:a16="http://schemas.microsoft.com/office/drawing/2014/main" id="{FD57297C-AD1D-41FE-88E7-CBC36828CFAC}"/>
              </a:ext>
            </a:extLst>
          </p:cNvPr>
          <p:cNvSpPr txBox="1">
            <a:spLocks/>
          </p:cNvSpPr>
          <p:nvPr/>
        </p:nvSpPr>
        <p:spPr>
          <a:xfrm>
            <a:off x="429239" y="1052507"/>
            <a:ext cx="6655715" cy="11244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buNone/>
            </a:pPr>
            <a:r>
              <a:rPr lang="en-GB" dirty="0">
                <a:solidFill>
                  <a:schemeClr val="tx1"/>
                </a:solidFill>
              </a:rPr>
              <a:t>Construct a prediction model that collects the transportation data and predicts the traffic states (including car speed, and traffic congestion) during the period from 6.00 am to 9.00 am.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6" name="Shape 94">
            <a:extLst>
              <a:ext uri="{FF2B5EF4-FFF2-40B4-BE49-F238E27FC236}">
                <a16:creationId xmlns:a16="http://schemas.microsoft.com/office/drawing/2014/main" id="{A4C93810-9E25-4B7F-B8FD-C05B8F925EBE}"/>
              </a:ext>
            </a:extLst>
          </p:cNvPr>
          <p:cNvSpPr txBox="1">
            <a:spLocks/>
          </p:cNvSpPr>
          <p:nvPr/>
        </p:nvSpPr>
        <p:spPr>
          <a:xfrm>
            <a:off x="429240" y="2239437"/>
            <a:ext cx="69723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</a:rPr>
              <a:t>Short-term and Long-term Prediction</a:t>
            </a:r>
            <a:endParaRPr lang="en" sz="3200" dirty="0">
              <a:solidFill>
                <a:schemeClr val="tx1"/>
              </a:solidFill>
            </a:endParaRPr>
          </a:p>
        </p:txBody>
      </p:sp>
      <p:sp>
        <p:nvSpPr>
          <p:cNvPr id="7" name="Shape 82">
            <a:extLst>
              <a:ext uri="{FF2B5EF4-FFF2-40B4-BE49-F238E27FC236}">
                <a16:creationId xmlns:a16="http://schemas.microsoft.com/office/drawing/2014/main" id="{C0C83922-D569-47BA-9815-1AD174C0A40C}"/>
              </a:ext>
            </a:extLst>
          </p:cNvPr>
          <p:cNvSpPr txBox="1">
            <a:spLocks/>
          </p:cNvSpPr>
          <p:nvPr/>
        </p:nvSpPr>
        <p:spPr>
          <a:xfrm>
            <a:off x="429239" y="3017907"/>
            <a:ext cx="5912353" cy="7552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85750" indent="-285750"/>
            <a:r>
              <a:rPr lang="en-US" dirty="0">
                <a:solidFill>
                  <a:schemeClr val="tx1"/>
                </a:solidFill>
              </a:rPr>
              <a:t>5-minute prediction</a:t>
            </a:r>
          </a:p>
          <a:p>
            <a:pPr marL="285750" indent="-285750"/>
            <a:r>
              <a:rPr lang="en-US" dirty="0">
                <a:solidFill>
                  <a:schemeClr val="tx1"/>
                </a:solidFill>
              </a:rPr>
              <a:t>Any minute prediction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9" name="Shape 82">
            <a:extLst>
              <a:ext uri="{FF2B5EF4-FFF2-40B4-BE49-F238E27FC236}">
                <a16:creationId xmlns:a16="http://schemas.microsoft.com/office/drawing/2014/main" id="{9FC9D5EB-234D-472F-B039-D38BB7A4333A}"/>
              </a:ext>
            </a:extLst>
          </p:cNvPr>
          <p:cNvSpPr txBox="1">
            <a:spLocks/>
          </p:cNvSpPr>
          <p:nvPr/>
        </p:nvSpPr>
        <p:spPr>
          <a:xfrm>
            <a:off x="196116" y="3871995"/>
            <a:ext cx="7438548" cy="7214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buNone/>
            </a:pPr>
            <a:r>
              <a:rPr lang="en-GB" b="1" dirty="0">
                <a:solidFill>
                  <a:schemeClr val="tx1"/>
                </a:solidFill>
              </a:rPr>
              <a:t>“Information ahead of time improves planning travel routes better”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C13663-A783-460B-9F44-057C43A72EEB}"/>
              </a:ext>
            </a:extLst>
          </p:cNvPr>
          <p:cNvGrpSpPr/>
          <p:nvPr/>
        </p:nvGrpSpPr>
        <p:grpSpPr>
          <a:xfrm>
            <a:off x="125327" y="4423409"/>
            <a:ext cx="2884573" cy="608229"/>
            <a:chOff x="125327" y="4294709"/>
            <a:chExt cx="3494943" cy="73692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0626984-751D-4AFA-A9C2-1B56CD3BB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873" b="39127"/>
            <a:stretch/>
          </p:blipFill>
          <p:spPr>
            <a:xfrm>
              <a:off x="125327" y="4427097"/>
              <a:ext cx="1493047" cy="537497"/>
            </a:xfrm>
            <a:prstGeom prst="rect">
              <a:avLst/>
            </a:prstGeom>
          </p:spPr>
        </p:pic>
        <p:pic>
          <p:nvPicPr>
            <p:cNvPr id="12" name="Picture 2" descr="Image result for national chung cheng university">
              <a:extLst>
                <a:ext uri="{FF2B5EF4-FFF2-40B4-BE49-F238E27FC236}">
                  <a16:creationId xmlns:a16="http://schemas.microsoft.com/office/drawing/2014/main" id="{057E77AE-7D59-48D1-9759-67BD42B04C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925" y="4294709"/>
              <a:ext cx="788149" cy="720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Related image">
              <a:extLst>
                <a:ext uri="{FF2B5EF4-FFF2-40B4-BE49-F238E27FC236}">
                  <a16:creationId xmlns:a16="http://schemas.microsoft.com/office/drawing/2014/main" id="{AA54A97D-A0EB-44AD-B658-8751D750EB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685" y="4399020"/>
              <a:ext cx="594203" cy="593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Image result for kmutt">
              <a:extLst>
                <a:ext uri="{FF2B5EF4-FFF2-40B4-BE49-F238E27FC236}">
                  <a16:creationId xmlns:a16="http://schemas.microsoft.com/office/drawing/2014/main" id="{BEF75CFE-143F-4BC1-94CC-605493FC7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4370468"/>
              <a:ext cx="661170" cy="66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06726" y="236291"/>
            <a:ext cx="707898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000" dirty="0">
                <a:solidFill>
                  <a:schemeClr val="tx1"/>
                </a:solidFill>
              </a:rPr>
              <a:t>Restricted Boltzmann Machine</a:t>
            </a:r>
            <a:endParaRPr lang="en" sz="4000" dirty="0">
              <a:solidFill>
                <a:schemeClr val="tx1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8" name="image8.png">
            <a:extLst>
              <a:ext uri="{FF2B5EF4-FFF2-40B4-BE49-F238E27FC236}">
                <a16:creationId xmlns:a16="http://schemas.microsoft.com/office/drawing/2014/main" id="{76FB778B-4359-4475-BAC5-F58BB24EE06C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6472" b="7026"/>
          <a:stretch/>
        </p:blipFill>
        <p:spPr bwMode="auto">
          <a:xfrm>
            <a:off x="822668" y="2222083"/>
            <a:ext cx="4597947" cy="21830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C38FF-F634-4F40-BC93-EC0EE6D23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726" y="1093691"/>
            <a:ext cx="6588434" cy="188572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 Visible layer and Hidden Layer</a:t>
            </a:r>
          </a:p>
          <a:p>
            <a:r>
              <a:rPr lang="en-US" dirty="0">
                <a:solidFill>
                  <a:schemeClr val="tx1"/>
                </a:solidFill>
              </a:rPr>
              <a:t> Restricted = no connection in the same layer</a:t>
            </a:r>
          </a:p>
          <a:p>
            <a:r>
              <a:rPr lang="en-US" dirty="0">
                <a:solidFill>
                  <a:schemeClr val="tx1"/>
                </a:solidFill>
              </a:rPr>
              <a:t> Stochastic Gradient Descent as the model’s optimizer</a:t>
            </a:r>
          </a:p>
          <a:p>
            <a:r>
              <a:rPr lang="en-US" dirty="0">
                <a:solidFill>
                  <a:schemeClr val="tx1"/>
                </a:solidFill>
              </a:rPr>
              <a:t> Sigmoid activation function</a:t>
            </a:r>
            <a:endParaRPr lang="th-TH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8ACA23-9F9F-45EC-A705-8DFD073207EE}"/>
              </a:ext>
            </a:extLst>
          </p:cNvPr>
          <p:cNvGrpSpPr/>
          <p:nvPr/>
        </p:nvGrpSpPr>
        <p:grpSpPr>
          <a:xfrm>
            <a:off x="125327" y="4423409"/>
            <a:ext cx="2884573" cy="608229"/>
            <a:chOff x="125327" y="4294709"/>
            <a:chExt cx="3494943" cy="73692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283031C-1F1F-4C61-B695-3B8A42780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873" b="39127"/>
            <a:stretch/>
          </p:blipFill>
          <p:spPr>
            <a:xfrm>
              <a:off x="125327" y="4427097"/>
              <a:ext cx="1493047" cy="537497"/>
            </a:xfrm>
            <a:prstGeom prst="rect">
              <a:avLst/>
            </a:prstGeom>
          </p:spPr>
        </p:pic>
        <p:pic>
          <p:nvPicPr>
            <p:cNvPr id="15" name="Picture 2" descr="Image result for national chung cheng university">
              <a:extLst>
                <a:ext uri="{FF2B5EF4-FFF2-40B4-BE49-F238E27FC236}">
                  <a16:creationId xmlns:a16="http://schemas.microsoft.com/office/drawing/2014/main" id="{0A41DD78-6BAD-43B9-B98E-FDBAE40EFC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925" y="4294709"/>
              <a:ext cx="788149" cy="720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Related image">
              <a:extLst>
                <a:ext uri="{FF2B5EF4-FFF2-40B4-BE49-F238E27FC236}">
                  <a16:creationId xmlns:a16="http://schemas.microsoft.com/office/drawing/2014/main" id="{52384067-AEB4-47B7-A4C4-B9E2F67A1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685" y="4399020"/>
              <a:ext cx="594203" cy="593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Image result for kmutt">
              <a:extLst>
                <a:ext uri="{FF2B5EF4-FFF2-40B4-BE49-F238E27FC236}">
                  <a16:creationId xmlns:a16="http://schemas.microsoft.com/office/drawing/2014/main" id="{CCD90D74-3AC2-48BC-858E-7E91188CC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4370468"/>
              <a:ext cx="661170" cy="66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9775" y="335899"/>
            <a:ext cx="55113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solidFill>
                  <a:schemeClr val="tx1"/>
                </a:solidFill>
              </a:rPr>
              <a:t>Methodology I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89773" y="1063339"/>
            <a:ext cx="6200475" cy="9446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Dataset       </a:t>
            </a:r>
          </a:p>
          <a:p>
            <a:pPr marL="171450" indent="-171450"/>
            <a:r>
              <a:rPr lang="en-US" dirty="0">
                <a:solidFill>
                  <a:schemeClr val="tx1"/>
                </a:solidFill>
              </a:rPr>
              <a:t>Sensor data were collected from Taiwan’s highway.</a:t>
            </a:r>
          </a:p>
          <a:p>
            <a:pPr marL="171450" indent="-171450"/>
            <a:r>
              <a:rPr lang="en-US" dirty="0">
                <a:solidFill>
                  <a:schemeClr val="tx1"/>
                </a:solidFill>
              </a:rPr>
              <a:t>Various features include Time, Speed, Number of </a:t>
            </a:r>
            <a:r>
              <a:rPr lang="en-US" dirty="0" err="1">
                <a:solidFill>
                  <a:schemeClr val="tx1"/>
                </a:solidFill>
              </a:rPr>
              <a:t>cars,Weekday</a:t>
            </a:r>
            <a:r>
              <a:rPr lang="en-US" dirty="0">
                <a:solidFill>
                  <a:schemeClr val="tx1"/>
                </a:solidFill>
              </a:rPr>
              <a:t>/Weekend.</a:t>
            </a:r>
          </a:p>
          <a:p>
            <a:pPr marL="171450" indent="-171450"/>
            <a:r>
              <a:rPr lang="en-US" dirty="0">
                <a:solidFill>
                  <a:schemeClr val="tx1"/>
                </a:solidFill>
              </a:rPr>
              <a:t>Only data records in range of 6:00 a.m. to 9:00 a.m. are considered.</a:t>
            </a:r>
          </a:p>
          <a:p>
            <a:pPr marL="171450" indent="-171450"/>
            <a:r>
              <a:rPr lang="en-US" dirty="0">
                <a:solidFill>
                  <a:schemeClr val="tx1"/>
                </a:solidFill>
              </a:rPr>
              <a:t>We use 75% of data as training data set and 25% of data as testing data set.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489773" y="2209427"/>
            <a:ext cx="6200476" cy="6937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Data Pre-processing</a:t>
            </a:r>
          </a:p>
          <a:p>
            <a:pPr marL="171450" indent="-171450"/>
            <a:r>
              <a:rPr lang="en-US" dirty="0">
                <a:solidFill>
                  <a:schemeClr val="tx1"/>
                </a:solidFill>
              </a:rPr>
              <a:t>Smoothing speed with LOWESS</a:t>
            </a:r>
          </a:p>
          <a:p>
            <a:pPr marL="171450" indent="-171450"/>
            <a:r>
              <a:rPr lang="en-US" dirty="0">
                <a:solidFill>
                  <a:schemeClr val="tx1"/>
                </a:solidFill>
              </a:rPr>
              <a:t>Selecting speed which has Pearson correlation more than 0.8</a:t>
            </a:r>
          </a:p>
          <a:p>
            <a:pPr lvl="0" rtl="0">
              <a:spcBef>
                <a:spcPts val="0"/>
              </a:spcBef>
              <a:buNone/>
            </a:pPr>
            <a:endParaRPr lang="en-GB" b="1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pic>
        <p:nvPicPr>
          <p:cNvPr id="45" name="Picture 44" descr="C:\Users\oob13\AppData\Local\Microsoft\Windows\INetCache\Content.Word\hist_carsspeed.png">
            <a:extLst>
              <a:ext uri="{FF2B5EF4-FFF2-40B4-BE49-F238E27FC236}">
                <a16:creationId xmlns:a16="http://schemas.microsoft.com/office/drawing/2014/main" id="{54E4814C-4977-440F-BA5E-EFBBEE1E8B6A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37" y="2904889"/>
            <a:ext cx="2734485" cy="160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45" descr="C:\Users\oob13\AppData\Local\Microsoft\Windows\INetCache\Content.Word\hist_carstotal.png">
            <a:extLst>
              <a:ext uri="{FF2B5EF4-FFF2-40B4-BE49-F238E27FC236}">
                <a16:creationId xmlns:a16="http://schemas.microsoft.com/office/drawing/2014/main" id="{D070D43D-8727-48A3-ADAE-12B2FEE80318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985" y="2903220"/>
            <a:ext cx="3347111" cy="16294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246C421-6AED-48B2-A9C6-A32F9CED7C16}"/>
              </a:ext>
            </a:extLst>
          </p:cNvPr>
          <p:cNvGrpSpPr/>
          <p:nvPr/>
        </p:nvGrpSpPr>
        <p:grpSpPr>
          <a:xfrm>
            <a:off x="125327" y="4423409"/>
            <a:ext cx="2884573" cy="608229"/>
            <a:chOff x="125327" y="4294709"/>
            <a:chExt cx="3494943" cy="736929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18F9BB0-9230-4136-A218-DB2979935E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4873" b="39127"/>
            <a:stretch/>
          </p:blipFill>
          <p:spPr>
            <a:xfrm>
              <a:off x="125327" y="4427097"/>
              <a:ext cx="1493047" cy="537497"/>
            </a:xfrm>
            <a:prstGeom prst="rect">
              <a:avLst/>
            </a:prstGeom>
          </p:spPr>
        </p:pic>
        <p:pic>
          <p:nvPicPr>
            <p:cNvPr id="49" name="Picture 2" descr="Image result for national chung cheng university">
              <a:extLst>
                <a:ext uri="{FF2B5EF4-FFF2-40B4-BE49-F238E27FC236}">
                  <a16:creationId xmlns:a16="http://schemas.microsoft.com/office/drawing/2014/main" id="{E3988B80-464D-4044-A5BF-8C7CD19A0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925" y="4294709"/>
              <a:ext cx="788149" cy="720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Related image">
              <a:extLst>
                <a:ext uri="{FF2B5EF4-FFF2-40B4-BE49-F238E27FC236}">
                  <a16:creationId xmlns:a16="http://schemas.microsoft.com/office/drawing/2014/main" id="{4C11D6EC-E3B3-41DD-8523-C28B97A59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685" y="4399020"/>
              <a:ext cx="594203" cy="593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6" descr="Image result for kmutt">
              <a:extLst>
                <a:ext uri="{FF2B5EF4-FFF2-40B4-BE49-F238E27FC236}">
                  <a16:creationId xmlns:a16="http://schemas.microsoft.com/office/drawing/2014/main" id="{D18CE22A-EC32-4D7B-87BC-892C5BB64C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4370468"/>
              <a:ext cx="661170" cy="66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9775" y="335899"/>
            <a:ext cx="55113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solidFill>
                  <a:schemeClr val="tx1"/>
                </a:solidFill>
              </a:rPr>
              <a:t>Methodology II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sp>
        <p:nvSpPr>
          <p:cNvPr id="23" name="Shape 123">
            <a:extLst>
              <a:ext uri="{FF2B5EF4-FFF2-40B4-BE49-F238E27FC236}">
                <a16:creationId xmlns:a16="http://schemas.microsoft.com/office/drawing/2014/main" id="{033CE98D-F568-4A1A-869E-0F3E1EB47806}"/>
              </a:ext>
            </a:extLst>
          </p:cNvPr>
          <p:cNvSpPr txBox="1">
            <a:spLocks/>
          </p:cNvSpPr>
          <p:nvPr/>
        </p:nvSpPr>
        <p:spPr>
          <a:xfrm>
            <a:off x="489775" y="1171501"/>
            <a:ext cx="6200476" cy="7553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buFont typeface="Lato Light"/>
              <a:buNone/>
            </a:pPr>
            <a:r>
              <a:rPr lang="en-GB" b="1" dirty="0">
                <a:solidFill>
                  <a:schemeClr val="tx1"/>
                </a:solidFill>
              </a:rPr>
              <a:t>Pearson Correlation</a:t>
            </a:r>
          </a:p>
          <a:p>
            <a:pPr marL="171450" indent="-171450"/>
            <a:r>
              <a:rPr lang="en-GB" dirty="0">
                <a:solidFill>
                  <a:schemeClr val="tx1"/>
                </a:solidFill>
              </a:rPr>
              <a:t>Calculate linear correlation between two variables.</a:t>
            </a:r>
          </a:p>
          <a:p>
            <a:pPr marL="171450" indent="-171450"/>
            <a:r>
              <a:rPr lang="en-GB" dirty="0">
                <a:solidFill>
                  <a:schemeClr val="tx1"/>
                </a:solidFill>
              </a:rPr>
              <a:t>Value between -1 and +1</a:t>
            </a:r>
          </a:p>
          <a:p>
            <a:pPr marL="171450" indent="-171450"/>
            <a:endParaRPr lang="en-GB" dirty="0">
              <a:solidFill>
                <a:schemeClr val="tx1"/>
              </a:solidFill>
            </a:endParaRPr>
          </a:p>
          <a:p>
            <a:pPr>
              <a:buFont typeface="Lato Light"/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D0301A-C0B4-42A5-89CD-B85FBFDAB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138" y="2028901"/>
            <a:ext cx="4575184" cy="202021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3E1B050-EC83-47D0-8D7A-ABE3CACF819F}"/>
              </a:ext>
            </a:extLst>
          </p:cNvPr>
          <p:cNvGrpSpPr/>
          <p:nvPr/>
        </p:nvGrpSpPr>
        <p:grpSpPr>
          <a:xfrm>
            <a:off x="5438168" y="4453003"/>
            <a:ext cx="2884573" cy="608229"/>
            <a:chOff x="125327" y="4294709"/>
            <a:chExt cx="3494943" cy="73692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E9900B2-D4C4-4E8E-AECD-E7E95FF8D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873" b="39127"/>
            <a:stretch/>
          </p:blipFill>
          <p:spPr>
            <a:xfrm>
              <a:off x="125327" y="4427097"/>
              <a:ext cx="1493047" cy="537497"/>
            </a:xfrm>
            <a:prstGeom prst="rect">
              <a:avLst/>
            </a:prstGeom>
          </p:spPr>
        </p:pic>
        <p:pic>
          <p:nvPicPr>
            <p:cNvPr id="29" name="Picture 2" descr="Image result for national chung cheng university">
              <a:extLst>
                <a:ext uri="{FF2B5EF4-FFF2-40B4-BE49-F238E27FC236}">
                  <a16:creationId xmlns:a16="http://schemas.microsoft.com/office/drawing/2014/main" id="{462CE5CF-6BEB-412C-829A-9FA7B755F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925" y="4294709"/>
              <a:ext cx="788149" cy="720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Related image">
              <a:extLst>
                <a:ext uri="{FF2B5EF4-FFF2-40B4-BE49-F238E27FC236}">
                  <a16:creationId xmlns:a16="http://schemas.microsoft.com/office/drawing/2014/main" id="{82D42EE7-4E07-43A7-B629-9F48CADFBA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685" y="4399020"/>
              <a:ext cx="594203" cy="593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Image result for kmutt">
              <a:extLst>
                <a:ext uri="{FF2B5EF4-FFF2-40B4-BE49-F238E27FC236}">
                  <a16:creationId xmlns:a16="http://schemas.microsoft.com/office/drawing/2014/main" id="{83D670C1-37AD-4D4F-94BA-BE2AB4C6A1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4370468"/>
              <a:ext cx="661170" cy="66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9069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80041-8D1B-4A0F-B386-BCA0982212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8" name="Shape 120">
            <a:extLst>
              <a:ext uri="{FF2B5EF4-FFF2-40B4-BE49-F238E27FC236}">
                <a16:creationId xmlns:a16="http://schemas.microsoft.com/office/drawing/2014/main" id="{F1DD023C-2BDC-4820-BE64-66231450D5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775" y="335899"/>
            <a:ext cx="55113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solidFill>
                  <a:schemeClr val="tx1"/>
                </a:solidFill>
              </a:rPr>
              <a:t>Methodology III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9" name="Shape 123">
            <a:extLst>
              <a:ext uri="{FF2B5EF4-FFF2-40B4-BE49-F238E27FC236}">
                <a16:creationId xmlns:a16="http://schemas.microsoft.com/office/drawing/2014/main" id="{78E4681C-F5AF-4994-BEA5-3DA77BB2D797}"/>
              </a:ext>
            </a:extLst>
          </p:cNvPr>
          <p:cNvSpPr txBox="1">
            <a:spLocks/>
          </p:cNvSpPr>
          <p:nvPr/>
        </p:nvSpPr>
        <p:spPr>
          <a:xfrm>
            <a:off x="479445" y="1334500"/>
            <a:ext cx="6200476" cy="15961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buFont typeface="Lato Light"/>
              <a:buNone/>
            </a:pPr>
            <a:r>
              <a:rPr lang="en-GB" b="1" dirty="0">
                <a:solidFill>
                  <a:schemeClr val="tx1"/>
                </a:solidFill>
              </a:rPr>
              <a:t>Feature Selection using Pearson Correlation</a:t>
            </a:r>
          </a:p>
          <a:p>
            <a:pPr marL="171450" indent="-171450"/>
            <a:r>
              <a:rPr lang="en-GB" dirty="0" err="1">
                <a:solidFill>
                  <a:schemeClr val="tx1"/>
                </a:solidFill>
              </a:rPr>
              <a:t>CarsSpeed</a:t>
            </a:r>
            <a:r>
              <a:rPr lang="en-GB" dirty="0">
                <a:solidFill>
                  <a:schemeClr val="tx1"/>
                </a:solidFill>
              </a:rPr>
              <a:t> : Average Speed of Cars on the road</a:t>
            </a:r>
          </a:p>
          <a:p>
            <a:pPr marL="171450" lvl="4" indent="-171450"/>
            <a:r>
              <a:rPr lang="en-GB" dirty="0">
                <a:solidFill>
                  <a:schemeClr val="tx1"/>
                </a:solidFill>
              </a:rPr>
              <a:t>	- Correlation to </a:t>
            </a:r>
            <a:r>
              <a:rPr lang="en-GB" dirty="0" err="1">
                <a:solidFill>
                  <a:schemeClr val="tx1"/>
                </a:solidFill>
              </a:rPr>
              <a:t>CarsSpeed</a:t>
            </a:r>
            <a:r>
              <a:rPr lang="en-GB" dirty="0">
                <a:solidFill>
                  <a:schemeClr val="tx1"/>
                </a:solidFill>
              </a:rPr>
              <a:t> : 1</a:t>
            </a:r>
          </a:p>
          <a:p>
            <a:pPr marL="171450" lvl="4" indent="-171450"/>
            <a:endParaRPr lang="en-GB" dirty="0">
              <a:solidFill>
                <a:schemeClr val="tx1"/>
              </a:solidFill>
            </a:endParaRPr>
          </a:p>
          <a:p>
            <a:pPr marL="171450" lvl="1" indent="-171450"/>
            <a:r>
              <a:rPr lang="en-GB" dirty="0" err="1">
                <a:solidFill>
                  <a:schemeClr val="tx1"/>
                </a:solidFill>
              </a:rPr>
              <a:t>CarsTotal</a:t>
            </a:r>
            <a:r>
              <a:rPr lang="en-GB" dirty="0">
                <a:solidFill>
                  <a:schemeClr val="tx1"/>
                </a:solidFill>
              </a:rPr>
              <a:t> : Number of Cars in sensor’s range</a:t>
            </a:r>
          </a:p>
          <a:p>
            <a:pPr lvl="2">
              <a:buFont typeface="Lato Light"/>
              <a:buNone/>
            </a:pPr>
            <a:r>
              <a:rPr lang="en-GB" dirty="0">
                <a:solidFill>
                  <a:schemeClr val="tx1"/>
                </a:solidFill>
              </a:rPr>
              <a:t>     - Correlation to </a:t>
            </a:r>
            <a:r>
              <a:rPr lang="en-GB" dirty="0" err="1">
                <a:solidFill>
                  <a:schemeClr val="tx1"/>
                </a:solidFill>
              </a:rPr>
              <a:t>CarsSpeed</a:t>
            </a:r>
            <a:r>
              <a:rPr lang="en-GB" dirty="0">
                <a:solidFill>
                  <a:schemeClr val="tx1"/>
                </a:solidFill>
              </a:rPr>
              <a:t> : -0.26</a:t>
            </a:r>
          </a:p>
          <a:p>
            <a:pPr lvl="2">
              <a:buFont typeface="Lato Light"/>
              <a:buNone/>
            </a:pPr>
            <a:r>
              <a:rPr lang="en-GB" dirty="0">
                <a:solidFill>
                  <a:schemeClr val="tx1"/>
                </a:solidFill>
              </a:rPr>
              <a:t>     - Inverse of </a:t>
            </a:r>
            <a:r>
              <a:rPr lang="en-GB" dirty="0" err="1">
                <a:solidFill>
                  <a:schemeClr val="tx1"/>
                </a:solidFill>
              </a:rPr>
              <a:t>CarsSpeed</a:t>
            </a:r>
            <a:endParaRPr lang="en-GB" dirty="0">
              <a:solidFill>
                <a:schemeClr val="tx1"/>
              </a:solidFill>
            </a:endParaRPr>
          </a:p>
          <a:p>
            <a:pPr lvl="2">
              <a:buFont typeface="Lato Light"/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171450" indent="-171450"/>
            <a:r>
              <a:rPr lang="en-GB" dirty="0">
                <a:solidFill>
                  <a:schemeClr val="tx1"/>
                </a:solidFill>
              </a:rPr>
              <a:t>Weekend : Data in weekday or weekend</a:t>
            </a:r>
          </a:p>
          <a:p>
            <a:pPr>
              <a:buFont typeface="Lato Light"/>
              <a:buNone/>
            </a:pPr>
            <a:r>
              <a:rPr lang="en-GB" dirty="0">
                <a:solidFill>
                  <a:schemeClr val="tx1"/>
                </a:solidFill>
              </a:rPr>
              <a:t>     - Correlation to </a:t>
            </a:r>
            <a:r>
              <a:rPr lang="en-GB" dirty="0" err="1">
                <a:solidFill>
                  <a:schemeClr val="tx1"/>
                </a:solidFill>
              </a:rPr>
              <a:t>CarsSpeed</a:t>
            </a:r>
            <a:r>
              <a:rPr lang="en-GB" dirty="0">
                <a:solidFill>
                  <a:schemeClr val="tx1"/>
                </a:solidFill>
              </a:rPr>
              <a:t> : 0.18</a:t>
            </a:r>
          </a:p>
          <a:p>
            <a:pPr>
              <a:buFont typeface="Lato Light"/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C04AD4-47D3-43DE-A1AD-9A6AFE8C9923}"/>
              </a:ext>
            </a:extLst>
          </p:cNvPr>
          <p:cNvGrpSpPr/>
          <p:nvPr/>
        </p:nvGrpSpPr>
        <p:grpSpPr>
          <a:xfrm>
            <a:off x="4342211" y="1069440"/>
            <a:ext cx="4365780" cy="3604210"/>
            <a:chOff x="3993360" y="1880916"/>
            <a:chExt cx="3670496" cy="3098124"/>
          </a:xfrm>
        </p:grpSpPr>
        <p:pic>
          <p:nvPicPr>
            <p:cNvPr id="11" name="Picture 10" descr="C:\Users\oob13\AppData\Local\Microsoft\Windows\INetCache\Content.Word\Pearsonall.png">
              <a:extLst>
                <a:ext uri="{FF2B5EF4-FFF2-40B4-BE49-F238E27FC236}">
                  <a16:creationId xmlns:a16="http://schemas.microsoft.com/office/drawing/2014/main" id="{0EC0268E-217E-4C67-8B82-F5E119B3E387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44" r="14446"/>
            <a:stretch/>
          </p:blipFill>
          <p:spPr bwMode="auto">
            <a:xfrm>
              <a:off x="3993360" y="1880916"/>
              <a:ext cx="3670496" cy="309812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/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7F7B875-3687-4507-988B-CDA7965BC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0271" y="3762856"/>
              <a:ext cx="0" cy="809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B8C5AED-4EE8-4F0F-BCB9-05FE15A34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3539" y="3085278"/>
              <a:ext cx="0" cy="14867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D35AEBC-856A-4840-94BF-885CD0E51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4656" y="3624706"/>
              <a:ext cx="1471419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8EBDF15-899C-4A7C-9025-A763A4F1B106}"/>
                </a:ext>
              </a:extLst>
            </p:cNvPr>
            <p:cNvCxnSpPr>
              <a:cxnSpLocks/>
            </p:cNvCxnSpPr>
            <p:nvPr/>
          </p:nvCxnSpPr>
          <p:spPr>
            <a:xfrm>
              <a:off x="4765015" y="2875614"/>
              <a:ext cx="226073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EA829E-E9B0-40FA-ACF8-8B25F0084D18}"/>
                </a:ext>
              </a:extLst>
            </p:cNvPr>
            <p:cNvSpPr/>
            <p:nvPr/>
          </p:nvSpPr>
          <p:spPr>
            <a:xfrm>
              <a:off x="6282255" y="3458972"/>
              <a:ext cx="285504" cy="28550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CBC41EF-7E62-4339-9A38-0E3084319652}"/>
                </a:ext>
              </a:extLst>
            </p:cNvPr>
            <p:cNvSpPr/>
            <p:nvPr/>
          </p:nvSpPr>
          <p:spPr>
            <a:xfrm>
              <a:off x="7059299" y="2732862"/>
              <a:ext cx="285504" cy="28550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DC40D6-B09A-44A9-AEF3-C18CAB667AC7}"/>
                </a:ext>
              </a:extLst>
            </p:cNvPr>
            <p:cNvCxnSpPr/>
            <p:nvPr/>
          </p:nvCxnSpPr>
          <p:spPr>
            <a:xfrm>
              <a:off x="4253289" y="2936921"/>
              <a:ext cx="3552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EA810D-8530-4447-B017-FD581BC29A3A}"/>
                </a:ext>
              </a:extLst>
            </p:cNvPr>
            <p:cNvCxnSpPr/>
            <p:nvPr/>
          </p:nvCxnSpPr>
          <p:spPr>
            <a:xfrm>
              <a:off x="4284245" y="3672727"/>
              <a:ext cx="3552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303C185-145A-4ADB-8834-D49F15AF7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250" y="4663874"/>
              <a:ext cx="326232" cy="3053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457AB8-D5AA-4F49-A877-5063732E4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5316" y="4718007"/>
              <a:ext cx="197700" cy="1859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F332A03-31D9-4BD0-A236-C874BA98F6B8}"/>
              </a:ext>
            </a:extLst>
          </p:cNvPr>
          <p:cNvSpPr/>
          <p:nvPr/>
        </p:nvSpPr>
        <p:spPr>
          <a:xfrm rot="18913896">
            <a:off x="7403071" y="4330849"/>
            <a:ext cx="366713" cy="11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3592D5-718A-4E73-8D28-AC54FC3D6B4B}"/>
              </a:ext>
            </a:extLst>
          </p:cNvPr>
          <p:cNvSpPr/>
          <p:nvPr/>
        </p:nvSpPr>
        <p:spPr>
          <a:xfrm rot="18913896">
            <a:off x="7878929" y="4349717"/>
            <a:ext cx="366713" cy="11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DC765-0786-4EE6-B539-DAA8B59EA930}"/>
              </a:ext>
            </a:extLst>
          </p:cNvPr>
          <p:cNvSpPr txBox="1"/>
          <p:nvPr/>
        </p:nvSpPr>
        <p:spPr>
          <a:xfrm rot="18847210">
            <a:off x="7506861" y="4275566"/>
            <a:ext cx="4040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Day</a:t>
            </a:r>
            <a:endParaRPr lang="th-TH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7DC599-5C5D-489E-83D2-813C3BE5FE8E}"/>
              </a:ext>
            </a:extLst>
          </p:cNvPr>
          <p:cNvSpPr txBox="1"/>
          <p:nvPr/>
        </p:nvSpPr>
        <p:spPr>
          <a:xfrm rot="18946337">
            <a:off x="7721126" y="4298326"/>
            <a:ext cx="6823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Weekend</a:t>
            </a:r>
            <a:endParaRPr lang="th-TH" sz="800" dirty="0"/>
          </a:p>
        </p:txBody>
      </p:sp>
    </p:spTree>
    <p:extLst>
      <p:ext uri="{BB962C8B-B14F-4D97-AF65-F5344CB8AC3E}">
        <p14:creationId xmlns:p14="http://schemas.microsoft.com/office/powerpoint/2010/main" val="1871892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97C91F26-F515-4140-882F-6111340CF59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887" y="3965750"/>
            <a:ext cx="2311864" cy="5287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C2F47DB-7E6A-4945-BEDD-A7DCB027779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031" y="3897952"/>
            <a:ext cx="2063739" cy="661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54292" y="388526"/>
            <a:ext cx="55113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solidFill>
                  <a:schemeClr val="tx1"/>
                </a:solidFill>
              </a:rPr>
              <a:t>System Flow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78E1CB-ABD2-469A-B0CF-C62C5E11D46D}"/>
              </a:ext>
            </a:extLst>
          </p:cNvPr>
          <p:cNvGrpSpPr/>
          <p:nvPr/>
        </p:nvGrpSpPr>
        <p:grpSpPr>
          <a:xfrm>
            <a:off x="710850" y="1453002"/>
            <a:ext cx="7583394" cy="3382135"/>
            <a:chOff x="454292" y="1801659"/>
            <a:chExt cx="6588644" cy="2557549"/>
          </a:xfrm>
        </p:grpSpPr>
        <p:sp>
          <p:nvSpPr>
            <p:cNvPr id="24" name="Text Box 37">
              <a:extLst>
                <a:ext uri="{FF2B5EF4-FFF2-40B4-BE49-F238E27FC236}">
                  <a16:creationId xmlns:a16="http://schemas.microsoft.com/office/drawing/2014/main" id="{2B90EDBA-E1B0-454A-BCB4-76C263895D5E}"/>
                </a:ext>
              </a:extLst>
            </p:cNvPr>
            <p:cNvSpPr txBox="1"/>
            <p:nvPr/>
          </p:nvSpPr>
          <p:spPr>
            <a:xfrm>
              <a:off x="454292" y="1801659"/>
              <a:ext cx="1682115" cy="67183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Training dataset with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CarsSpeed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,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CarsTotal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, and </a:t>
              </a:r>
              <a:r>
                <a:rPr lang="en-US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Weekday/Weekend</a:t>
              </a:r>
              <a:endPara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  <p:sp>
          <p:nvSpPr>
            <p:cNvPr id="25" name="Text Box 45">
              <a:extLst>
                <a:ext uri="{FF2B5EF4-FFF2-40B4-BE49-F238E27FC236}">
                  <a16:creationId xmlns:a16="http://schemas.microsoft.com/office/drawing/2014/main" id="{7365F452-A7D0-4D57-A27D-6B83F5C20F95}"/>
                </a:ext>
              </a:extLst>
            </p:cNvPr>
            <p:cNvSpPr txBox="1"/>
            <p:nvPr/>
          </p:nvSpPr>
          <p:spPr>
            <a:xfrm>
              <a:off x="2112912" y="1879129"/>
              <a:ext cx="1155065" cy="32893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Regularization</a:t>
              </a:r>
              <a:endParaRPr lang="en-US">
                <a:solidFill>
                  <a:srgbClr val="000000"/>
                </a:solidFill>
                <a:effectLst/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  <p:sp>
          <p:nvSpPr>
            <p:cNvPr id="26" name="Text Box 47">
              <a:extLst>
                <a:ext uri="{FF2B5EF4-FFF2-40B4-BE49-F238E27FC236}">
                  <a16:creationId xmlns:a16="http://schemas.microsoft.com/office/drawing/2014/main" id="{E055BBFB-83BB-439B-ADAD-F7E21E26FF43}"/>
                </a:ext>
              </a:extLst>
            </p:cNvPr>
            <p:cNvSpPr txBox="1"/>
            <p:nvPr/>
          </p:nvSpPr>
          <p:spPr>
            <a:xfrm>
              <a:off x="2112912" y="2142019"/>
              <a:ext cx="1155065" cy="32893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Training</a:t>
              </a:r>
              <a:endParaRPr lang="en-US">
                <a:solidFill>
                  <a:srgbClr val="000000"/>
                </a:solidFill>
                <a:effectLst/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F0D5628-8ACB-4812-9DBE-CB2D6F9884DB}"/>
                </a:ext>
              </a:extLst>
            </p:cNvPr>
            <p:cNvCxnSpPr/>
            <p:nvPr/>
          </p:nvCxnSpPr>
          <p:spPr>
            <a:xfrm>
              <a:off x="2216301" y="2142019"/>
              <a:ext cx="9658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 Box 43">
              <a:extLst>
                <a:ext uri="{FF2B5EF4-FFF2-40B4-BE49-F238E27FC236}">
                  <a16:creationId xmlns:a16="http://schemas.microsoft.com/office/drawing/2014/main" id="{DA6BE72E-6C3D-4664-A26E-44AACB81F7C1}"/>
                </a:ext>
              </a:extLst>
            </p:cNvPr>
            <p:cNvSpPr txBox="1"/>
            <p:nvPr/>
          </p:nvSpPr>
          <p:spPr>
            <a:xfrm>
              <a:off x="3262030" y="1876589"/>
              <a:ext cx="1447800" cy="40894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Trained RBM Model</a:t>
              </a:r>
              <a:endPara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C40B337-E507-4206-AFB9-DE4B576B725D}"/>
                </a:ext>
              </a:extLst>
            </p:cNvPr>
            <p:cNvCxnSpPr/>
            <p:nvPr/>
          </p:nvCxnSpPr>
          <p:spPr>
            <a:xfrm flipV="1">
              <a:off x="3992915" y="2321089"/>
              <a:ext cx="0" cy="3873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83C7D0B-2C0C-4299-91FD-76334FE1E75B}"/>
                </a:ext>
              </a:extLst>
            </p:cNvPr>
            <p:cNvCxnSpPr/>
            <p:nvPr/>
          </p:nvCxnSpPr>
          <p:spPr>
            <a:xfrm>
              <a:off x="4761265" y="2131859"/>
              <a:ext cx="68008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 Box 56">
              <a:extLst>
                <a:ext uri="{FF2B5EF4-FFF2-40B4-BE49-F238E27FC236}">
                  <a16:creationId xmlns:a16="http://schemas.microsoft.com/office/drawing/2014/main" id="{3F8B2D0C-533B-4770-BAF6-0B44B3FE1ED4}"/>
                </a:ext>
              </a:extLst>
            </p:cNvPr>
            <p:cNvSpPr txBox="1"/>
            <p:nvPr/>
          </p:nvSpPr>
          <p:spPr>
            <a:xfrm>
              <a:off x="3936776" y="2388654"/>
              <a:ext cx="1155065" cy="32893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Regularization</a:t>
              </a:r>
              <a:endPara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  <p:sp>
          <p:nvSpPr>
            <p:cNvPr id="32" name="Text Box 48">
              <a:extLst>
                <a:ext uri="{FF2B5EF4-FFF2-40B4-BE49-F238E27FC236}">
                  <a16:creationId xmlns:a16="http://schemas.microsoft.com/office/drawing/2014/main" id="{857D9613-D1F0-4AF9-B2DC-71C3ADDACB22}"/>
                </a:ext>
              </a:extLst>
            </p:cNvPr>
            <p:cNvSpPr txBox="1"/>
            <p:nvPr/>
          </p:nvSpPr>
          <p:spPr>
            <a:xfrm>
              <a:off x="3182136" y="2772574"/>
              <a:ext cx="1682115" cy="66040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Testing dataset with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CarsSpeed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,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CarsTotal</a:t>
              </a: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, and Weekday/Weekend</a:t>
              </a:r>
              <a:endPara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  <p:sp>
          <p:nvSpPr>
            <p:cNvPr id="33" name="Text Box 51">
              <a:extLst>
                <a:ext uri="{FF2B5EF4-FFF2-40B4-BE49-F238E27FC236}">
                  <a16:creationId xmlns:a16="http://schemas.microsoft.com/office/drawing/2014/main" id="{1CE43EE1-12A6-4BDA-A13D-7A7E5E1F1D64}"/>
                </a:ext>
              </a:extLst>
            </p:cNvPr>
            <p:cNvSpPr txBox="1"/>
            <p:nvPr/>
          </p:nvSpPr>
          <p:spPr>
            <a:xfrm>
              <a:off x="5524016" y="1992159"/>
              <a:ext cx="1447800" cy="32893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Predicted Results</a:t>
              </a:r>
              <a:endPara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8551ED3-E9CF-42C3-AFAC-568C43A9BA3D}"/>
                </a:ext>
              </a:extLst>
            </p:cNvPr>
            <p:cNvCxnSpPr/>
            <p:nvPr/>
          </p:nvCxnSpPr>
          <p:spPr>
            <a:xfrm>
              <a:off x="6190766" y="2359189"/>
              <a:ext cx="0" cy="4603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 Box 53">
              <a:extLst>
                <a:ext uri="{FF2B5EF4-FFF2-40B4-BE49-F238E27FC236}">
                  <a16:creationId xmlns:a16="http://schemas.microsoft.com/office/drawing/2014/main" id="{080E6B25-0F79-4400-AD21-A7F0956C9FA2}"/>
                </a:ext>
              </a:extLst>
            </p:cNvPr>
            <p:cNvSpPr txBox="1"/>
            <p:nvPr/>
          </p:nvSpPr>
          <p:spPr>
            <a:xfrm>
              <a:off x="5480836" y="2877349"/>
              <a:ext cx="1447800" cy="50419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Evaluated with ground</a:t>
              </a:r>
              <a:r>
                <a:rPr lang="th-TH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PMingLiU" panose="02020500000000000000" pitchFamily="18" charset="-120"/>
                  <a:cs typeface="Angsana New" panose="02020603050405020304" pitchFamily="18" charset="-34"/>
                </a:rPr>
                <a:t>-</a:t>
              </a:r>
              <a:r>
                <a:rPr lang="en-US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truth value</a:t>
              </a:r>
              <a:endParaRPr lang="en-US">
                <a:solidFill>
                  <a:srgbClr val="000000"/>
                </a:solidFill>
                <a:effectLst/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617B17B-A258-4F05-93A9-77BC8988CE0A}"/>
                </a:ext>
              </a:extLst>
            </p:cNvPr>
            <p:cNvCxnSpPr/>
            <p:nvPr/>
          </p:nvCxnSpPr>
          <p:spPr>
            <a:xfrm>
              <a:off x="6196481" y="3431704"/>
              <a:ext cx="0" cy="4603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 Box 55">
              <a:extLst>
                <a:ext uri="{FF2B5EF4-FFF2-40B4-BE49-F238E27FC236}">
                  <a16:creationId xmlns:a16="http://schemas.microsoft.com/office/drawing/2014/main" id="{9CA771B0-B683-48B7-96B9-BDD1BEAB60B8}"/>
                </a:ext>
              </a:extLst>
            </p:cNvPr>
            <p:cNvSpPr txBox="1"/>
            <p:nvPr/>
          </p:nvSpPr>
          <p:spPr>
            <a:xfrm>
              <a:off x="5385586" y="3947959"/>
              <a:ext cx="1657350" cy="411249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PMingLiU" panose="02020500000000000000" pitchFamily="18" charset="-120"/>
                </a:rPr>
                <a:t>Accuracy, RMSE, MAE</a:t>
              </a:r>
              <a:endPara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PMingLiU" panose="02020500000000000000" pitchFamily="18" charset="-12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B18B420-4F6B-42DC-8EC6-0EC1119F36F0}"/>
              </a:ext>
            </a:extLst>
          </p:cNvPr>
          <p:cNvGrpSpPr/>
          <p:nvPr/>
        </p:nvGrpSpPr>
        <p:grpSpPr>
          <a:xfrm>
            <a:off x="125327" y="4423409"/>
            <a:ext cx="2884573" cy="608229"/>
            <a:chOff x="125327" y="4294709"/>
            <a:chExt cx="3494943" cy="736929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1384070-EAB5-47A7-BA66-951815706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873" b="39127"/>
            <a:stretch/>
          </p:blipFill>
          <p:spPr>
            <a:xfrm>
              <a:off x="125327" y="4427097"/>
              <a:ext cx="1493047" cy="537497"/>
            </a:xfrm>
            <a:prstGeom prst="rect">
              <a:avLst/>
            </a:prstGeom>
          </p:spPr>
        </p:pic>
        <p:pic>
          <p:nvPicPr>
            <p:cNvPr id="42" name="Picture 2" descr="Image result for national chung cheng university">
              <a:extLst>
                <a:ext uri="{FF2B5EF4-FFF2-40B4-BE49-F238E27FC236}">
                  <a16:creationId xmlns:a16="http://schemas.microsoft.com/office/drawing/2014/main" id="{278B4CAF-1633-4054-BB01-278EF2645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925" y="4294709"/>
              <a:ext cx="788149" cy="720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Related image">
              <a:extLst>
                <a:ext uri="{FF2B5EF4-FFF2-40B4-BE49-F238E27FC236}">
                  <a16:creationId xmlns:a16="http://schemas.microsoft.com/office/drawing/2014/main" id="{94AFC2C8-3719-4BA2-B557-B22ED27D6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685" y="4399020"/>
              <a:ext cx="594203" cy="593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 descr="Image result for kmutt">
              <a:extLst>
                <a:ext uri="{FF2B5EF4-FFF2-40B4-BE49-F238E27FC236}">
                  <a16:creationId xmlns:a16="http://schemas.microsoft.com/office/drawing/2014/main" id="{36238C7C-60D9-4BF3-ADF1-D905785D16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4370468"/>
              <a:ext cx="661170" cy="66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Shape 123">
            <a:extLst>
              <a:ext uri="{FF2B5EF4-FFF2-40B4-BE49-F238E27FC236}">
                <a16:creationId xmlns:a16="http://schemas.microsoft.com/office/drawing/2014/main" id="{D8D0CF04-0048-4CEB-B4D4-EFF23E74010E}"/>
              </a:ext>
            </a:extLst>
          </p:cNvPr>
          <p:cNvSpPr txBox="1">
            <a:spLocks/>
          </p:cNvSpPr>
          <p:nvPr/>
        </p:nvSpPr>
        <p:spPr>
          <a:xfrm>
            <a:off x="2215616" y="3636220"/>
            <a:ext cx="1716571" cy="456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buFont typeface="Lato Light"/>
              <a:buNone/>
            </a:pPr>
            <a:r>
              <a:rPr lang="en-GB" sz="1100" b="1" dirty="0">
                <a:solidFill>
                  <a:schemeClr val="tx1"/>
                </a:solidFill>
              </a:rPr>
              <a:t>Root Mean Square Error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46" name="Shape 123">
            <a:extLst>
              <a:ext uri="{FF2B5EF4-FFF2-40B4-BE49-F238E27FC236}">
                <a16:creationId xmlns:a16="http://schemas.microsoft.com/office/drawing/2014/main" id="{4D973056-28C5-43DB-90E8-D2078D06F7A7}"/>
              </a:ext>
            </a:extLst>
          </p:cNvPr>
          <p:cNvSpPr txBox="1">
            <a:spLocks/>
          </p:cNvSpPr>
          <p:nvPr/>
        </p:nvSpPr>
        <p:spPr>
          <a:xfrm>
            <a:off x="4426624" y="3617958"/>
            <a:ext cx="1538968" cy="3413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None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buFont typeface="Lato Light"/>
              <a:buNone/>
            </a:pPr>
            <a:r>
              <a:rPr lang="en-GB" sz="1100" b="1" dirty="0">
                <a:solidFill>
                  <a:schemeClr val="tx1"/>
                </a:solidFill>
              </a:rPr>
              <a:t>Mean Absolute Error</a:t>
            </a:r>
            <a:endParaRPr lang="en-GB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507</Words>
  <Application>Microsoft Office PowerPoint</Application>
  <PresentationFormat>On-screen Show (16:9)</PresentationFormat>
  <Paragraphs>144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Lato Light</vt:lpstr>
      <vt:lpstr>Times New Roman</vt:lpstr>
      <vt:lpstr>Cordia New</vt:lpstr>
      <vt:lpstr>Lato Hairline</vt:lpstr>
      <vt:lpstr>PMingLiU</vt:lpstr>
      <vt:lpstr>Angsana New</vt:lpstr>
      <vt:lpstr>Eglamour template</vt:lpstr>
      <vt:lpstr>Deep Learning for Traffic Flow Prediction</vt:lpstr>
      <vt:lpstr>Outline</vt:lpstr>
      <vt:lpstr>Background</vt:lpstr>
      <vt:lpstr>Research Objective</vt:lpstr>
      <vt:lpstr>Restricted Boltzmann Machine</vt:lpstr>
      <vt:lpstr>Methodology I</vt:lpstr>
      <vt:lpstr>Methodology II</vt:lpstr>
      <vt:lpstr>Methodology III</vt:lpstr>
      <vt:lpstr>System Flow</vt:lpstr>
      <vt:lpstr>Experiment Results I</vt:lpstr>
      <vt:lpstr>Experiment Results II</vt:lpstr>
      <vt:lpstr>2.93%</vt:lpstr>
      <vt:lpstr>Conclusion</vt:lpstr>
      <vt:lpstr>Living and Traveling in Taiwan</vt:lpstr>
      <vt:lpstr> Travel Maps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Traffic Flow Prediction</dc:title>
  <dc:creator>Karis Matchaparn</dc:creator>
  <cp:lastModifiedBy>Karis Matchaparn</cp:lastModifiedBy>
  <cp:revision>169</cp:revision>
  <dcterms:modified xsi:type="dcterms:W3CDTF">2017-07-25T15:27:59Z</dcterms:modified>
</cp:coreProperties>
</file>